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68" r:id="rId5"/>
    <p:sldMasterId id="2147483739" r:id="rId6"/>
    <p:sldMasterId id="2147483793" r:id="rId7"/>
  </p:sldMasterIdLst>
  <p:notesMasterIdLst>
    <p:notesMasterId r:id="rId29"/>
  </p:notesMasterIdLst>
  <p:handoutMasterIdLst>
    <p:handoutMasterId r:id="rId30"/>
  </p:handoutMasterIdLst>
  <p:sldIdLst>
    <p:sldId id="5002" r:id="rId8"/>
    <p:sldId id="5186" r:id="rId9"/>
    <p:sldId id="2145962314" r:id="rId10"/>
    <p:sldId id="5061" r:id="rId11"/>
    <p:sldId id="320" r:id="rId12"/>
    <p:sldId id="5210" r:id="rId13"/>
    <p:sldId id="5184" r:id="rId14"/>
    <p:sldId id="2145962323" r:id="rId15"/>
    <p:sldId id="5205" r:id="rId16"/>
    <p:sldId id="2145962313" r:id="rId17"/>
    <p:sldId id="2145962322" r:id="rId18"/>
    <p:sldId id="2145962325" r:id="rId19"/>
    <p:sldId id="2145962326" r:id="rId20"/>
    <p:sldId id="2145962324" r:id="rId21"/>
    <p:sldId id="5161" r:id="rId22"/>
    <p:sldId id="2145962316" r:id="rId23"/>
    <p:sldId id="2145962317" r:id="rId24"/>
    <p:sldId id="5080" r:id="rId25"/>
    <p:sldId id="5190" r:id="rId26"/>
    <p:sldId id="5191" r:id="rId27"/>
    <p:sldId id="268" r:id="rId28"/>
  </p:sldIdLst>
  <p:sldSz cx="9144000" cy="5143500" type="screen16x9"/>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3" orient="horz" pos="17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 id="3" name="Liliane Meijnen" initials="LM" lastIdx="19" clrIdx="2">
    <p:extLst>
      <p:ext uri="{19B8F6BF-5375-455C-9EA6-DF929625EA0E}">
        <p15:presenceInfo xmlns:p15="http://schemas.microsoft.com/office/powerpoint/2012/main" userId="Liliane Meijn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DBB"/>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FEA419B-BCDB-4C27-8AB2-1E94C2BD932B}">
  <a:tblStyle styleId="{BFEA419B-BCDB-4C27-8AB2-1E94C2BD932B}" styleName="Elsevier light">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FEA419B-BCDB-4C27-8AB2-1E94C2BD932C}" styleName="Elsevier dark">
    <a:wholeTbl>
      <a:tcTxStyle>
        <a:fontRef idx="minor">
          <a:prstClr val="white"/>
        </a:fontRef>
        <a:schemeClr val="lt1"/>
      </a:tcTxStyle>
      <a:tcStyle>
        <a:tcBdr>
          <a:left>
            <a:ln w="0" cmpd="sng">
              <a:solidFill>
                <a:srgbClr val="2E2E2E"/>
              </a:solidFill>
            </a:ln>
          </a:left>
          <a:right>
            <a:ln w="0" cmpd="sng">
              <a:solidFill>
                <a:srgbClr val="2E2E2E"/>
              </a:solidFill>
            </a:ln>
          </a:right>
          <a:top>
            <a:ln w="0" cmpd="sng">
              <a:solidFill>
                <a:srgbClr val="2E2E2E"/>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rgbClr val="2E2E2E"/>
          </a:solidFill>
        </a:fill>
      </a:tcStyle>
    </a:wholeTbl>
    <a:band1H>
      <a:tcStyle>
        <a:tcBdr/>
        <a:fill>
          <a:solidFill>
            <a:srgbClr val="2E2E2E"/>
          </a:solidFill>
        </a:fill>
      </a:tcStyle>
    </a:band1H>
    <a:band2H>
      <a:tcStyle>
        <a:tcBdr/>
      </a:tcStyle>
    </a:band2H>
    <a:band1V>
      <a:tcStyle>
        <a:tcBdr/>
        <a:fill>
          <a:solidFill>
            <a:srgbClr val="53565A"/>
          </a:solidFill>
        </a:fill>
      </a:tcStyle>
    </a:band1V>
    <a:band2V>
      <a:tcStyle>
        <a:tcBdr/>
      </a:tcStyle>
    </a:band2V>
    <a:lastCol>
      <a:tcTxStyle b="on">
        <a:fontRef idx="minor">
          <a:prstClr val="white"/>
        </a:fontRef>
        <a:schemeClr val="lt1"/>
      </a:tcTxStyle>
      <a:tcStyle>
        <a:tcBdr/>
        <a:fill>
          <a:solidFill>
            <a:srgbClr val="3C3C3C"/>
          </a:solidFill>
        </a:fill>
      </a:tcStyle>
    </a:lastCol>
    <a:firstCol>
      <a:tcTxStyle b="on">
        <a:fontRef idx="minor">
          <a:prstClr val="white"/>
        </a:fontRef>
        <a:schemeClr val="lt1"/>
      </a:tcTxStyle>
      <a:tcStyle>
        <a:tcBdr/>
        <a:fill>
          <a:solidFill>
            <a:srgbClr val="3C3C3C"/>
          </a:solidFill>
        </a:fill>
      </a:tcStyle>
    </a:firstCol>
    <a:lastRow>
      <a:tcTxStyle b="on">
        <a:fontRef idx="minor">
          <a:prstClr val="white"/>
        </a:fontRef>
        <a:schemeClr val="lt1"/>
      </a:tcTxStyle>
      <a:tcStyle>
        <a:tcBdr>
          <a:top>
            <a:ln w="12700" cmpd="sng">
              <a:solidFill>
                <a:srgbClr val="2E2E2E"/>
              </a:solidFill>
            </a:ln>
          </a:top>
        </a:tcBdr>
        <a:fill>
          <a:solidFill>
            <a:srgbClr val="3C3C3C"/>
          </a:solidFill>
        </a:fill>
      </a:tcStyle>
    </a:lastRow>
    <a:firstRow>
      <a:tcTxStyle b="on">
        <a:fontRef idx="minor">
          <a:prstClr val="white"/>
        </a:fontRef>
        <a:schemeClr val="lt1"/>
      </a:tcTxStyle>
      <a:tcStyle>
        <a:tcBdr>
          <a:bottom>
            <a:ln w="12700" cmpd="sng">
              <a:solidFill>
                <a:srgbClr val="FF6C00"/>
              </a:solidFill>
            </a:ln>
          </a:bottom>
        </a:tcBdr>
        <a:fill>
          <a:solidFill>
            <a:srgbClr val="2E2E2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6" autoAdjust="0"/>
    <p:restoredTop sz="96327"/>
  </p:normalViewPr>
  <p:slideViewPr>
    <p:cSldViewPr snapToGrid="0" showGuides="1">
      <p:cViewPr varScale="1">
        <p:scale>
          <a:sx n="126" d="100"/>
          <a:sy n="126" d="100"/>
        </p:scale>
        <p:origin x="160" y="808"/>
      </p:cViewPr>
      <p:guideLst>
        <p:guide pos="5760"/>
        <p:guide orient="horz" pos="172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15230"/>
    </p:cViewPr>
  </p:sorterViewPr>
  <p:notesViewPr>
    <p:cSldViewPr snapToGrid="0">
      <p:cViewPr varScale="1">
        <p:scale>
          <a:sx n="69" d="100"/>
          <a:sy n="69" d="100"/>
        </p:scale>
        <p:origin x="2851"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ACC53-DC5A-474D-BF40-5DEE5F8B64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latin typeface="Arial" panose="020B0604020202020204" pitchFamily="34" charset="0"/>
            </a:endParaRPr>
          </a:p>
        </p:txBody>
      </p:sp>
      <p:sp>
        <p:nvSpPr>
          <p:cNvPr id="3" name="Date Placeholder 2">
            <a:extLst>
              <a:ext uri="{FF2B5EF4-FFF2-40B4-BE49-F238E27FC236}">
                <a16:creationId xmlns:a16="http://schemas.microsoft.com/office/drawing/2014/main" id="{6176045F-ADB6-491B-962A-FF775ED846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B6EFF9-8149-4B5D-A6E5-2AE8F4B33535}" type="datetimeFigureOut">
              <a:rPr lang="en-GB" smtClean="0">
                <a:latin typeface="Arial" panose="020B0604020202020204" pitchFamily="34" charset="0"/>
              </a:rPr>
              <a:t>13/04/2024</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0523ED0C-AA8B-40BA-B6F3-D505E74CA7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latin typeface="Arial" panose="020B0604020202020204" pitchFamily="34" charset="0"/>
            </a:endParaRPr>
          </a:p>
        </p:txBody>
      </p:sp>
      <p:sp>
        <p:nvSpPr>
          <p:cNvPr id="5" name="Slide Number Placeholder 4">
            <a:extLst>
              <a:ext uri="{FF2B5EF4-FFF2-40B4-BE49-F238E27FC236}">
                <a16:creationId xmlns:a16="http://schemas.microsoft.com/office/drawing/2014/main" id="{7813853D-F1D8-47E4-9768-A371E32617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6E183A-C4E9-47DF-9822-C1FEB6FD02A0}"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49840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19DD4CF-C917-4D69-9374-6EFF2E9F78C3}" type="datetimeFigureOut">
              <a:rPr lang="en-GB" smtClean="0"/>
              <a:pPr/>
              <a:t>13/04/2024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7443C7B-F938-4CE9-A268-32817172635B}" type="slidenum">
              <a:rPr lang="en-GB" smtClean="0"/>
              <a:pPr/>
              <a:t>‹#›</a:t>
            </a:fld>
            <a:endParaRPr lang="en-GB" dirty="0"/>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a:t>
            </a:fld>
            <a:endParaRPr lang="en-GB" dirty="0"/>
          </a:p>
        </p:txBody>
      </p:sp>
    </p:spTree>
    <p:extLst>
      <p:ext uri="{BB962C8B-B14F-4D97-AF65-F5344CB8AC3E}">
        <p14:creationId xmlns:p14="http://schemas.microsoft.com/office/powerpoint/2010/main" val="267214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14</a:t>
            </a:fld>
            <a:endParaRPr lang="en-GB" dirty="0"/>
          </a:p>
        </p:txBody>
      </p:sp>
    </p:spTree>
    <p:extLst>
      <p:ext uri="{BB962C8B-B14F-4D97-AF65-F5344CB8AC3E}">
        <p14:creationId xmlns:p14="http://schemas.microsoft.com/office/powerpoint/2010/main" val="124749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15</a:t>
            </a:fld>
            <a:endParaRPr lang="en-GB" dirty="0"/>
          </a:p>
        </p:txBody>
      </p:sp>
    </p:spTree>
    <p:extLst>
      <p:ext uri="{BB962C8B-B14F-4D97-AF65-F5344CB8AC3E}">
        <p14:creationId xmlns:p14="http://schemas.microsoft.com/office/powerpoint/2010/main" val="423775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18</a:t>
            </a:fld>
            <a:endParaRPr lang="en-GB" dirty="0"/>
          </a:p>
        </p:txBody>
      </p:sp>
    </p:spTree>
    <p:extLst>
      <p:ext uri="{BB962C8B-B14F-4D97-AF65-F5344CB8AC3E}">
        <p14:creationId xmlns:p14="http://schemas.microsoft.com/office/powerpoint/2010/main" val="3888656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A7443C7B-F938-4CE9-A268-32817172635B}" type="slidenum">
              <a:rPr lang="en-GB" smtClean="0"/>
              <a:t>21</a:t>
            </a:fld>
            <a:endParaRPr lang="en-GB" dirty="0"/>
          </a:p>
        </p:txBody>
      </p:sp>
    </p:spTree>
    <p:extLst>
      <p:ext uri="{BB962C8B-B14F-4D97-AF65-F5344CB8AC3E}">
        <p14:creationId xmlns:p14="http://schemas.microsoft.com/office/powerpoint/2010/main" val="181281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A7443C7B-F938-4CE9-A268-32817172635B}" type="slidenum">
              <a:rPr lang="en-GB" smtClean="0"/>
              <a:t>2</a:t>
            </a:fld>
            <a:endParaRPr lang="en-GB" dirty="0"/>
          </a:p>
        </p:txBody>
      </p:sp>
    </p:spTree>
    <p:extLst>
      <p:ext uri="{BB962C8B-B14F-4D97-AF65-F5344CB8AC3E}">
        <p14:creationId xmlns:p14="http://schemas.microsoft.com/office/powerpoint/2010/main" val="1669820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2957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82 past </a:t>
            </a:r>
            <a:r>
              <a:rPr lang="en-GB" dirty="0"/>
              <a:t>programs</a:t>
            </a:r>
          </a:p>
          <a:p>
            <a:r>
              <a:rPr lang="en-GB" dirty="0"/>
              <a:t>(44 libraries </a:t>
            </a:r>
          </a:p>
          <a:p>
            <a:r>
              <a:rPr lang="en-GB" dirty="0"/>
              <a:t>39 new scholars)</a:t>
            </a:r>
          </a:p>
          <a:p>
            <a:r>
              <a:rPr lang="en-GB" dirty="0"/>
              <a:t>20 since partnerships</a:t>
            </a:r>
          </a:p>
        </p:txBody>
      </p:sp>
      <p:sp>
        <p:nvSpPr>
          <p:cNvPr id="4" name="Slide Number Placeholder 3"/>
          <p:cNvSpPr>
            <a:spLocks noGrp="1"/>
          </p:cNvSpPr>
          <p:nvPr>
            <p:ph type="sldNum" sz="quarter" idx="5"/>
          </p:nvPr>
        </p:nvSpPr>
        <p:spPr/>
        <p:txBody>
          <a:bodyPr/>
          <a:lstStyle/>
          <a:p>
            <a:fld id="{A7443C7B-F938-4CE9-A268-32817172635B}" type="slidenum">
              <a:rPr lang="en-GB" smtClean="0"/>
              <a:pPr/>
              <a:t>4</a:t>
            </a:fld>
            <a:endParaRPr lang="en-GB" dirty="0"/>
          </a:p>
        </p:txBody>
      </p:sp>
    </p:spTree>
    <p:extLst>
      <p:ext uri="{BB962C8B-B14F-4D97-AF65-F5344CB8AC3E}">
        <p14:creationId xmlns:p14="http://schemas.microsoft.com/office/powerpoint/2010/main" val="48824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8</a:t>
            </a:fld>
            <a:endParaRPr lang="en-GB" dirty="0"/>
          </a:p>
        </p:txBody>
      </p:sp>
    </p:spTree>
    <p:extLst>
      <p:ext uri="{BB962C8B-B14F-4D97-AF65-F5344CB8AC3E}">
        <p14:creationId xmlns:p14="http://schemas.microsoft.com/office/powerpoint/2010/main" val="1393073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announced in February, it’s our flagship program. </a:t>
            </a:r>
          </a:p>
          <a:p>
            <a:r>
              <a:rPr lang="en-US" dirty="0"/>
              <a:t>Visibility </a:t>
            </a:r>
          </a:p>
          <a:p>
            <a:r>
              <a:rPr lang="en-US" dirty="0"/>
              <a:t>Networks</a:t>
            </a:r>
          </a:p>
          <a:p>
            <a:r>
              <a:rPr lang="en-US" dirty="0"/>
              <a:t>Visits to labs, national academies, embassies </a:t>
            </a:r>
          </a:p>
        </p:txBody>
      </p:sp>
      <p:sp>
        <p:nvSpPr>
          <p:cNvPr id="4" name="Slide Number Placeholder 3"/>
          <p:cNvSpPr>
            <a:spLocks noGrp="1"/>
          </p:cNvSpPr>
          <p:nvPr>
            <p:ph type="sldNum" sz="quarter" idx="5"/>
          </p:nvPr>
        </p:nvSpPr>
        <p:spPr/>
        <p:txBody>
          <a:bodyPr/>
          <a:lstStyle/>
          <a:p>
            <a:fld id="{A7443C7B-F938-4CE9-A268-32817172635B}" type="slidenum">
              <a:rPr lang="en-GB" smtClean="0"/>
              <a:pPr/>
              <a:t>9</a:t>
            </a:fld>
            <a:endParaRPr lang="en-GB" dirty="0"/>
          </a:p>
        </p:txBody>
      </p:sp>
    </p:spTree>
    <p:extLst>
      <p:ext uri="{BB962C8B-B14F-4D97-AF65-F5344CB8AC3E}">
        <p14:creationId xmlns:p14="http://schemas.microsoft.com/office/powerpoint/2010/main" val="22276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11</a:t>
            </a:fld>
            <a:endParaRPr lang="en-GB" dirty="0"/>
          </a:p>
        </p:txBody>
      </p:sp>
    </p:spTree>
    <p:extLst>
      <p:ext uri="{BB962C8B-B14F-4D97-AF65-F5344CB8AC3E}">
        <p14:creationId xmlns:p14="http://schemas.microsoft.com/office/powerpoint/2010/main" val="158107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12</a:t>
            </a:fld>
            <a:endParaRPr lang="en-GB" dirty="0"/>
          </a:p>
        </p:txBody>
      </p:sp>
    </p:spTree>
    <p:extLst>
      <p:ext uri="{BB962C8B-B14F-4D97-AF65-F5344CB8AC3E}">
        <p14:creationId xmlns:p14="http://schemas.microsoft.com/office/powerpoint/2010/main" val="420804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13</a:t>
            </a:fld>
            <a:endParaRPr lang="en-GB" dirty="0"/>
          </a:p>
        </p:txBody>
      </p:sp>
    </p:spTree>
    <p:extLst>
      <p:ext uri="{BB962C8B-B14F-4D97-AF65-F5344CB8AC3E}">
        <p14:creationId xmlns:p14="http://schemas.microsoft.com/office/powerpoint/2010/main" val="3905946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GB"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GB"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sp>
        <p:nvSpPr>
          <p:cNvPr id="16" name="Text Placeholder 9"/>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36310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GB" smtClean="0"/>
              <a:pPr/>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GB" smtClean="0"/>
              <a:pPr/>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GB"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GB"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9044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GB"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GB"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GB" smtClean="0"/>
              <a:pPr/>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GB" dirty="0"/>
              <a:t>Click to add text</a:t>
            </a:r>
          </a:p>
          <a:p>
            <a:pPr lvl="2"/>
            <a:r>
              <a:rPr lang="en-GB" dirty="0"/>
              <a:t>Second level</a:t>
            </a:r>
          </a:p>
          <a:p>
            <a:pPr lvl="3"/>
            <a:r>
              <a:rPr lang="en-GB" dirty="0"/>
              <a:t>Third level</a:t>
            </a:r>
          </a:p>
          <a:p>
            <a:pPr lvl="4"/>
            <a:r>
              <a:rPr lang="en-GB" dirty="0"/>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GB"/>
              <a:t>Click to edit Master title style</a:t>
            </a:r>
            <a:endParaRPr lang="en-GB"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GB"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GB"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06995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GB" noProof="0" dirty="0"/>
              <a:t>Drag picture to placeholder </a:t>
            </a:r>
            <a:br>
              <a:rPr lang="en-GB" noProof="0" dirty="0"/>
            </a:br>
            <a:r>
              <a:rPr lang="en-GB" noProof="0" dirty="0"/>
              <a:t>or click icon to add</a:t>
            </a:r>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r>
              <a:rPr lang="en-GB"/>
              <a:t>Click to edit Master title style</a:t>
            </a:r>
            <a:endParaRPr lang="en-GB"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GB"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GB"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323183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GB" noProof="0" dirty="0"/>
              <a:t>Drag picture to placeholder</a:t>
            </a:r>
            <a:br>
              <a:rPr lang="en-GB" noProof="0" dirty="0"/>
            </a:br>
            <a:r>
              <a:rPr lang="en-GB" noProof="0" dirty="0"/>
              <a:t>or click icon to add</a:t>
            </a:r>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r>
              <a:rPr lang="en-GB"/>
              <a:t>Click to edit Master title style</a:t>
            </a:r>
            <a:endParaRPr lang="en-GB"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GB"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GB"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51927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196000"/>
          <a:lstStyle>
            <a:lvl1pPr marL="0" indent="0" algn="ctr">
              <a:lnSpc>
                <a:spcPct val="100000"/>
              </a:lnSpc>
              <a:buFontTx/>
              <a:buNone/>
              <a:defRPr/>
            </a:lvl1pPr>
          </a:lstStyle>
          <a:p>
            <a:r>
              <a:rPr lang="en-GB"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GB"/>
              <a:t>Click to edit Master title style</a:t>
            </a:r>
            <a:endParaRPr lang="en-GB"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GB"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GB"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GB" smtClean="0"/>
              <a:pPr/>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2994"/>
            </a:avLst>
          </a:prstGeom>
          <a:solidFill>
            <a:schemeClr val="accent6"/>
          </a:solidFill>
          <a:effectLst>
            <a:outerShdw blurRad="139700" dist="12700" dir="2700000" sx="101000" sy="101000" algn="t" rotWithShape="0">
              <a:srgbClr val="353535">
                <a:alpha val="41000"/>
              </a:srgbClr>
            </a:outerShdw>
          </a:effectLst>
          <a:extLst>
            <a:ext uri="{53640926-AAD7-44D8-BBD7-CCE9431645EC}">
              <a14:shadowObscured xmlns:a14="http://schemas.microsoft.com/office/drawing/2010/main"/>
            </a:ext>
          </a:extLst>
        </p:spPr>
        <p:txBody>
          <a:bodyPr lIns="0" tIns="2196000" rIns="0" bIns="0"/>
          <a:lstStyle>
            <a:lvl1pPr marL="0" indent="0" algn="ctr">
              <a:lnSpc>
                <a:spcPct val="100000"/>
              </a:lnSpc>
              <a:buFontTx/>
              <a:buNone/>
              <a:defRPr/>
            </a:lvl1pPr>
          </a:lstStyle>
          <a:p>
            <a:r>
              <a:rPr lang="en-GB"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de-DE"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de-DE"/>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GB" smtClean="0"/>
              <a:pPr/>
              <a:t>‹#›</a:t>
            </a:fld>
            <a:endParaRPr lang="en-GB"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GB"/>
              <a:t>Click to edit Master title style</a:t>
            </a:r>
            <a:endParaRPr lang="en-GB" dirty="0"/>
          </a:p>
        </p:txBody>
      </p:sp>
    </p:spTree>
    <p:extLst>
      <p:ext uri="{BB962C8B-B14F-4D97-AF65-F5344CB8AC3E}">
        <p14:creationId xmlns:p14="http://schemas.microsoft.com/office/powerpoint/2010/main" val="273736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196000"/>
          <a:lstStyle>
            <a:lvl1pPr marL="0" indent="0" algn="ctr">
              <a:lnSpc>
                <a:spcPct val="100000"/>
              </a:lnSpc>
              <a:buFontTx/>
              <a:buNone/>
              <a:defRPr/>
            </a:lvl1pPr>
          </a:lstStyle>
          <a:p>
            <a:r>
              <a:rPr lang="en-GB"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GB"/>
              <a:t>Click to edit Master title style</a:t>
            </a:r>
            <a:endParaRPr lang="en-GB"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GB"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GB"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8031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GB"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GB"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sp>
        <p:nvSpPr>
          <p:cNvPr id="8" name="Text Placeholder 9">
            <a:extLst>
              <a:ext uri="{FF2B5EF4-FFF2-40B4-BE49-F238E27FC236}">
                <a16:creationId xmlns:a16="http://schemas.microsoft.com/office/drawing/2014/main" id="{246A4B26-CBD6-4EC3-9BB2-03D1059EC06C}"/>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GB"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3147"/>
            </a:avLst>
          </a:prstGeom>
          <a:solidFill>
            <a:schemeClr val="accent6"/>
          </a:solidFill>
          <a:effectLst>
            <a:outerShdw blurRad="139700" dist="12700" dir="2700000" sx="101000" sy="101000" algn="ctr" rotWithShape="0">
              <a:prstClr val="black">
                <a:alpha val="41000"/>
              </a:prstClr>
            </a:outerShdw>
          </a:effectLst>
        </p:spPr>
        <p:txBody>
          <a:bodyPr tIns="2196000"/>
          <a:lstStyle>
            <a:lvl1pPr marL="0" indent="0" algn="ctr">
              <a:lnSpc>
                <a:spcPct val="100000"/>
              </a:lnSpc>
              <a:buFontTx/>
              <a:buNone/>
              <a:defRPr/>
            </a:lvl1pPr>
          </a:lstStyle>
          <a:p>
            <a:r>
              <a:rPr lang="en-GB"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GB"/>
              <a:t>Click to edit Master title style</a:t>
            </a:r>
            <a:endParaRPr lang="en-GB"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GB"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GB"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6478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GB"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GB"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GB" smtClean="0"/>
              <a:pPr/>
              <a:t>‹#›</a:t>
            </a:fld>
            <a:endParaRPr lang="en-GB"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088000"/>
          <a:lstStyle>
            <a:lvl1pPr marL="0" indent="0" algn="ctr">
              <a:buNone/>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GB" noProof="0" dirty="0"/>
              <a:t>Drag picture to placeholder or click icon to add</a:t>
            </a:r>
          </a:p>
        </p:txBody>
      </p:sp>
    </p:spTree>
    <p:extLst>
      <p:ext uri="{BB962C8B-B14F-4D97-AF65-F5344CB8AC3E}">
        <p14:creationId xmlns:p14="http://schemas.microsoft.com/office/powerpoint/2010/main" val="39316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GB"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17005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GB" noProof="0"/>
              <a:t>Click icon to add table</a:t>
            </a:r>
            <a:endParaRPr lang="en-GB" noProof="0" dirty="0"/>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GB"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GB"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78201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14533" y="2325818"/>
            <a:ext cx="2929467" cy="2817682"/>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accent2"/>
                </a:solidFill>
              </a:defRPr>
            </a:lvl1pPr>
          </a:lstStyle>
          <a:p>
            <a:r>
              <a:rPr lang="en-GB" dirty="0"/>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9378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GB" noProof="0" dirty="0"/>
              <a:t>Drag picture into placeholder</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GB"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GB" smtClean="0"/>
              <a:pPr/>
              <a:t>‹#›</a:t>
            </a:fld>
            <a:endParaRPr lang="en-GB" dirty="0"/>
          </a:p>
        </p:txBody>
      </p:sp>
      <p:sp>
        <p:nvSpPr>
          <p:cNvPr id="7" name="Title 1">
            <a:extLst>
              <a:ext uri="{FF2B5EF4-FFF2-40B4-BE49-F238E27FC236}">
                <a16:creationId xmlns:a16="http://schemas.microsoft.com/office/drawing/2014/main" id="{C8A7EB86-3F9E-4A42-81FA-F215DE6BC51F}"/>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bg1"/>
                </a:solidFill>
              </a:defRPr>
            </a:lvl1pPr>
          </a:lstStyle>
          <a:p>
            <a:r>
              <a:rPr lang="en-GB" dirty="0"/>
              <a:t>“Quote”</a:t>
            </a:r>
          </a:p>
        </p:txBody>
      </p:sp>
    </p:spTree>
    <p:extLst>
      <p:ext uri="{BB962C8B-B14F-4D97-AF65-F5344CB8AC3E}">
        <p14:creationId xmlns:p14="http://schemas.microsoft.com/office/powerpoint/2010/main" val="21950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GB" dirty="0"/>
              <a:t>Drag </a:t>
            </a:r>
            <a:r>
              <a:rPr lang="en-GB" noProof="0" dirty="0"/>
              <a:t>picture</a:t>
            </a:r>
            <a:r>
              <a:rPr lang="en-GB" dirty="0"/>
              <a:t> into placeholder</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GB"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GB" smtClean="0"/>
              <a:pPr/>
              <a:t>‹#›</a:t>
            </a:fld>
            <a:endParaRPr lang="en-GB" dirty="0"/>
          </a:p>
        </p:txBody>
      </p:sp>
      <p:sp>
        <p:nvSpPr>
          <p:cNvPr id="7" name="Title 1">
            <a:extLst>
              <a:ext uri="{FF2B5EF4-FFF2-40B4-BE49-F238E27FC236}">
                <a16:creationId xmlns:a16="http://schemas.microsoft.com/office/drawing/2014/main" id="{628E9124-E359-49E6-A14A-2497E35E512E}"/>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tx1"/>
                </a:solidFill>
              </a:defRPr>
            </a:lvl1pPr>
          </a:lstStyle>
          <a:p>
            <a:r>
              <a:rPr lang="en-GB" dirty="0"/>
              <a:t>“Quote”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tx1"/>
                </a:solidFill>
                <a:latin typeface="+mj-lt"/>
                <a:ea typeface="+mj-ea"/>
                <a:cs typeface="+mj-cs"/>
              </a:defRPr>
            </a:lvl1pPr>
          </a:lstStyle>
          <a:p>
            <a:pPr lvl="0"/>
            <a:r>
              <a:rPr lang="en-GB" dirty="0"/>
              <a:t>Closing line</a:t>
            </a:r>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GB" dirty="0"/>
              <a:t>Department</a:t>
            </a:r>
            <a:br>
              <a:rPr lang="en-GB" dirty="0"/>
            </a:br>
            <a:r>
              <a:rPr lang="en-GB" dirty="0"/>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84178" y="1283678"/>
            <a:ext cx="3859822" cy="3859822"/>
          </a:xfrm>
          <a:prstGeom prst="rect">
            <a:avLst/>
          </a:prstGeom>
        </p:spPr>
      </p:pic>
      <p:sp>
        <p:nvSpPr>
          <p:cNvPr id="7" name="Text Placeholder 9">
            <a:extLst>
              <a:ext uri="{FF2B5EF4-FFF2-40B4-BE49-F238E27FC236}">
                <a16:creationId xmlns:a16="http://schemas.microsoft.com/office/drawing/2014/main" id="{6A798CCC-F599-47BC-84EE-8CAA3D22063C}"/>
              </a:ext>
            </a:extLst>
          </p:cNvPr>
          <p:cNvSpPr>
            <a:spLocks noGrp="1"/>
          </p:cNvSpPr>
          <p:nvPr>
            <p:ph type="body" sz="quarter" idx="16"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3946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GB" noProof="0" dirty="0"/>
              <a:t>Click icon to add chart</a:t>
            </a:r>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GB"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GB"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3283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GB" noProof="0" dirty="0"/>
              <a:t>Click icon to add chart</a:t>
            </a:r>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GB"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GB"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5020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GB"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GB"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sp>
        <p:nvSpPr>
          <p:cNvPr id="8" name="Text Placeholder 9">
            <a:extLst>
              <a:ext uri="{FF2B5EF4-FFF2-40B4-BE49-F238E27FC236}">
                <a16:creationId xmlns:a16="http://schemas.microsoft.com/office/drawing/2014/main" id="{8C401EA3-16A6-47D3-9D6E-A27DFE2287E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208898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GB" noProof="0" dirty="0"/>
              <a:t>Click icon to add chart</a:t>
            </a:r>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GB"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GB"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8706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GB" noProof="0" dirty="0"/>
              <a:t>Click icon to add chart</a:t>
            </a:r>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GB" noProof="0" dirty="0"/>
              <a:t>Click icon to add chart</a:t>
            </a:r>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lvl1pPr>
              <a:tabLst>
                <a:tab pos="1079500" algn="l"/>
              </a:tabLst>
              <a:defRPr/>
            </a:lvl1pPr>
          </a:lstStyle>
          <a:p>
            <a:endParaRPr lang="en-GB"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GB"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GB"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385521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GB" noProof="0" dirty="0"/>
              <a:t>Click icon to add chart</a:t>
            </a:r>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GB" noProof="0" dirty="0"/>
              <a:t>Click icon to add chart</a:t>
            </a:r>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GB" noProof="0" dirty="0"/>
              <a:t>Click icon to add chart</a:t>
            </a:r>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GB"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GB"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6682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GB"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84178" y="1283678"/>
            <a:ext cx="3859822" cy="3859822"/>
          </a:xfrm>
          <a:prstGeom prst="rect">
            <a:avLst/>
          </a:prstGeom>
        </p:spPr>
      </p:pic>
      <p:sp>
        <p:nvSpPr>
          <p:cNvPr id="9" name="Text Placeholder 9">
            <a:extLst>
              <a:ext uri="{FF2B5EF4-FFF2-40B4-BE49-F238E27FC236}">
                <a16:creationId xmlns:a16="http://schemas.microsoft.com/office/drawing/2014/main" id="{4FCEF2CD-9A3A-421B-94C9-614952CA20BC}"/>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33392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bg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Click to edit title</a:t>
            </a:r>
            <a:br>
              <a:rPr lang="en-GB" dirty="0"/>
            </a:br>
            <a:r>
              <a:rPr lang="en-GB" dirty="0"/>
              <a:t>max over 2 lines</a:t>
            </a:r>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GB" dirty="0"/>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GB"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GB"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GB" smtClean="0"/>
              <a:pPr/>
              <a:t>‹#›</a:t>
            </a:fld>
            <a:endParaRPr lang="en-GB" dirty="0"/>
          </a:p>
        </p:txBody>
      </p:sp>
      <p:pic>
        <p:nvPicPr>
          <p:cNvPr id="34" name="Graphic 33">
            <a:extLst>
              <a:ext uri="{FF2B5EF4-FFF2-40B4-BE49-F238E27FC236}">
                <a16:creationId xmlns:a16="http://schemas.microsoft.com/office/drawing/2014/main" id="{9B5CBCDE-5E13-4C2D-BD2B-A7F04116F64B}"/>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35181"/>
          <a:stretch/>
        </p:blipFill>
        <p:spPr>
          <a:xfrm>
            <a:off x="0" y="-1"/>
            <a:ext cx="9144000" cy="797661"/>
          </a:xfrm>
          <a:prstGeom prst="rect">
            <a:avLst/>
          </a:prstGeom>
        </p:spPr>
      </p:pic>
    </p:spTree>
    <p:extLst>
      <p:ext uri="{BB962C8B-B14F-4D97-AF65-F5344CB8AC3E}">
        <p14:creationId xmlns:p14="http://schemas.microsoft.com/office/powerpoint/2010/main" val="20618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a:defRPr lang="en-GB" dirty="0"/>
            </a:lvl1pPr>
          </a:lstStyle>
          <a:p>
            <a:pPr marL="285750" lvl="0" indent="-285750">
              <a:lnSpc>
                <a:spcPct val="100000"/>
              </a:lnSpc>
            </a:pPr>
            <a:r>
              <a:rPr lang="en-GB" dirty="0"/>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GB" dirty="0"/>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GB"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GB"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8919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endParaRPr lang="en-GB"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18214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endParaRPr lang="en-GB"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GB"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9723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endParaRPr lang="en-GB"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GB"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GB"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4259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endParaRPr lang="en-GB"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GB"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GB"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543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GB"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GB"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sp>
        <p:nvSpPr>
          <p:cNvPr id="7" name="Text Placeholder 9">
            <a:extLst>
              <a:ext uri="{FF2B5EF4-FFF2-40B4-BE49-F238E27FC236}">
                <a16:creationId xmlns:a16="http://schemas.microsoft.com/office/drawing/2014/main" id="{F59E71B1-F750-4435-986C-7F9EF2056098}"/>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89929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GB" dirty="0"/>
              <a:t>Click to add text</a:t>
            </a:r>
          </a:p>
          <a:p>
            <a:pPr lvl="2"/>
            <a:r>
              <a:rPr lang="en-GB" dirty="0"/>
              <a:t>Second level</a:t>
            </a:r>
          </a:p>
          <a:p>
            <a:pPr lvl="3"/>
            <a:r>
              <a:rPr lang="en-GB" dirty="0"/>
              <a:t>Third level</a:t>
            </a:r>
          </a:p>
          <a:p>
            <a:pPr lvl="4"/>
            <a:r>
              <a:rPr lang="en-GB" dirty="0"/>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endParaRPr lang="en-GB"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GB"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GB"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44036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GB" noProof="0" dirty="0"/>
              <a:t>Drag picture to placeholder </a:t>
            </a:r>
            <a:br>
              <a:rPr lang="en-GB" noProof="0" dirty="0"/>
            </a:br>
            <a:r>
              <a:rPr lang="en-GB" noProof="0" dirty="0"/>
              <a:t>or click icon to add</a:t>
            </a:r>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endParaRPr lang="en-GB"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GB"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GB"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400392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GB" noProof="0" dirty="0"/>
              <a:t>Drag picture to placeholder</a:t>
            </a:r>
            <a:br>
              <a:rPr lang="en-GB" noProof="0" dirty="0"/>
            </a:br>
            <a:r>
              <a:rPr lang="en-GB" noProof="0" dirty="0"/>
              <a:t>or click icon to add</a:t>
            </a:r>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endParaRPr lang="en-GB"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GB"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GB"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37456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GB"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GB"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GB"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GB"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4434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4402"/>
            </a:avLst>
          </a:prstGeom>
          <a:solidFill>
            <a:schemeClr val="accent6"/>
          </a:solidFill>
          <a:effectLst/>
          <a:extLst>
            <a:ext uri="{53640926-AAD7-44D8-BBD7-CCE9431645EC}">
              <a14:shadowObscured xmlns:a14="http://schemas.microsoft.com/office/drawing/2010/main"/>
            </a:ext>
          </a:extLst>
        </p:spPr>
        <p:txBody>
          <a:bodyPr lIns="0" tIns="2232000" rIns="0" bIns="0"/>
          <a:lstStyle>
            <a:lvl1pPr marL="0" indent="0" algn="ctr">
              <a:lnSpc>
                <a:spcPct val="100000"/>
              </a:lnSpc>
              <a:buFontTx/>
              <a:buNone/>
              <a:defRPr>
                <a:solidFill>
                  <a:schemeClr val="tx1"/>
                </a:solidFill>
              </a:defRPr>
            </a:lvl1pPr>
          </a:lstStyle>
          <a:p>
            <a:r>
              <a:rPr lang="en-GB"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GB"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de-DE"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de-DE"/>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GB" smtClean="0"/>
              <a:pPr/>
              <a:t>‹#›</a:t>
            </a:fld>
            <a:endParaRPr lang="en-GB"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GB" dirty="0"/>
          </a:p>
        </p:txBody>
      </p:sp>
    </p:spTree>
    <p:extLst>
      <p:ext uri="{BB962C8B-B14F-4D97-AF65-F5344CB8AC3E}">
        <p14:creationId xmlns:p14="http://schemas.microsoft.com/office/powerpoint/2010/main" val="37029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GB"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GB"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GB"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GB"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49770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4626"/>
            </a:avLst>
          </a:prstGeom>
          <a:solidFill>
            <a:schemeClr val="accent6"/>
          </a:solidFill>
          <a:effectLst/>
        </p:spPr>
        <p:txBody>
          <a:bodyPr tIns="2232000"/>
          <a:lstStyle>
            <a:lvl1pPr marL="0" indent="0" algn="ctr">
              <a:lnSpc>
                <a:spcPct val="100000"/>
              </a:lnSpc>
              <a:buFontTx/>
              <a:buNone/>
              <a:defRPr>
                <a:solidFill>
                  <a:schemeClr val="tx1"/>
                </a:solidFill>
              </a:defRPr>
            </a:lvl1pPr>
          </a:lstStyle>
          <a:p>
            <a:r>
              <a:rPr lang="en-GB"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GB"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GB"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GB"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9582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GB"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GB"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GB"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GB" smtClean="0"/>
              <a:pPr/>
              <a:t>‹#›</a:t>
            </a:fld>
            <a:endParaRPr lang="en-GB"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232000"/>
          <a:lstStyle>
            <a:lvl1pPr marL="0" indent="0" algn="ctr">
              <a:buNone/>
              <a:defRPr>
                <a:solidFill>
                  <a:schemeClr val="tx1"/>
                </a:solidFill>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GB" noProof="0" dirty="0"/>
              <a:t>Drag picture to placeholder or click icon to add</a:t>
            </a:r>
          </a:p>
        </p:txBody>
      </p:sp>
    </p:spTree>
    <p:extLst>
      <p:ext uri="{BB962C8B-B14F-4D97-AF65-F5344CB8AC3E}">
        <p14:creationId xmlns:p14="http://schemas.microsoft.com/office/powerpoint/2010/main" val="35665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GB"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84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GB" noProof="0" dirty="0"/>
              <a:t>Click icon to add table</a:t>
            </a:r>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GB"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GB"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GB"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7289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GB"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GB"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34770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EE115E-9A03-449B-92F1-3CD40794A0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57900" y="2057400"/>
            <a:ext cx="3086100" cy="3086100"/>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0" indent="0">
              <a:lnSpc>
                <a:spcPct val="100000"/>
              </a:lnSpc>
              <a:defRPr sz="3600" baseline="0">
                <a:solidFill>
                  <a:schemeClr val="bg1"/>
                </a:solidFill>
              </a:defRPr>
            </a:lvl1pPr>
          </a:lstStyle>
          <a:p>
            <a:r>
              <a:rPr lang="en-GB" dirty="0"/>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360114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GB" noProof="0" dirty="0"/>
              <a:t>Drag picture into placeholder</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chemeClr val="bg1"/>
                </a:solidFill>
              </a:defRPr>
            </a:lvl1pPr>
          </a:lstStyle>
          <a:p>
            <a:r>
              <a:rPr lang="en-GB" dirty="0"/>
              <a:t>“Quote”</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GB"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4146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GB" dirty="0"/>
              <a:t>Drag </a:t>
            </a:r>
            <a:r>
              <a:rPr lang="en-GB" noProof="0" dirty="0"/>
              <a:t>picture</a:t>
            </a:r>
            <a:r>
              <a:rPr lang="en-GB" dirty="0"/>
              <a:t> into placeholder</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rgbClr val="53565A"/>
                </a:solidFill>
              </a:defRPr>
            </a:lvl1pPr>
          </a:lstStyle>
          <a:p>
            <a:r>
              <a:rPr lang="en-GB" dirty="0"/>
              <a:t>“Quote”</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GB"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265552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bg1"/>
                </a:solidFill>
                <a:latin typeface="+mj-lt"/>
                <a:ea typeface="+mj-ea"/>
                <a:cs typeface="+mj-cs"/>
              </a:defRPr>
            </a:lvl1pPr>
          </a:lstStyle>
          <a:p>
            <a:pPr lvl="0"/>
            <a:r>
              <a:rPr lang="en-GB" dirty="0"/>
              <a:t>Closing line</a:t>
            </a:r>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GB" dirty="0"/>
              <a:t>Department</a:t>
            </a:r>
            <a:br>
              <a:rPr lang="en-GB" dirty="0"/>
            </a:br>
            <a:r>
              <a:rPr lang="en-GB" dirty="0"/>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84178" y="1283678"/>
            <a:ext cx="3859822" cy="3859822"/>
          </a:xfrm>
          <a:prstGeom prst="rect">
            <a:avLst/>
          </a:prstGeom>
        </p:spPr>
      </p:pic>
      <p:sp>
        <p:nvSpPr>
          <p:cNvPr id="6" name="Text Placeholder 9">
            <a:extLst>
              <a:ext uri="{FF2B5EF4-FFF2-40B4-BE49-F238E27FC236}">
                <a16:creationId xmlns:a16="http://schemas.microsoft.com/office/drawing/2014/main" id="{AC1E151E-40BD-4BA6-BA47-B4CC88EEAB33}"/>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18826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GB" noProof="0" dirty="0"/>
              <a:t>Click icon to add chart</a:t>
            </a:r>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GB"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GB"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38881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GB" noProof="0" dirty="0"/>
              <a:t>Click icon to add chart</a:t>
            </a:r>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GB"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GB"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0164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GB" noProof="0" dirty="0"/>
              <a:t>Click icon to add chart</a:t>
            </a:r>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GB" dirty="0"/>
              <a:t>Click to add text</a:t>
            </a:r>
          </a:p>
          <a:p>
            <a:pPr lvl="2"/>
            <a:r>
              <a:rPr lang="en-GB" dirty="0"/>
              <a:t>Second level</a:t>
            </a:r>
          </a:p>
          <a:p>
            <a:pPr lvl="3"/>
            <a:r>
              <a:rPr lang="en-GB" dirty="0"/>
              <a:t>Third level</a:t>
            </a:r>
          </a:p>
          <a:p>
            <a:pPr lvl="4"/>
            <a:r>
              <a:rPr lang="en-GB" dirty="0"/>
              <a:t>Fourth level</a:t>
            </a:r>
          </a:p>
          <a:p>
            <a:pPr lvl="0"/>
            <a:endParaRPr lang="en-GB"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GB"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GB"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3817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GB" noProof="0" dirty="0"/>
              <a:t>Click icon to add chart</a:t>
            </a:r>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GB" noProof="0" dirty="0"/>
              <a:t>Click icon to add chart</a:t>
            </a:r>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p>
            <a:endParaRPr lang="en-GB"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GB"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GB"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9794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GB" noProof="0" dirty="0"/>
              <a:t>Click icon to add chart</a:t>
            </a:r>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GB" noProof="0" dirty="0"/>
              <a:t>Click icon to add chart</a:t>
            </a:r>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GB" noProof="0" dirty="0"/>
              <a:t>Click icon to add chart</a:t>
            </a:r>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GB"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GB"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GB"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7602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and gray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GB"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GB"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GB" dirty="0"/>
              <a:t>.</a:t>
            </a:r>
          </a:p>
        </p:txBody>
      </p:sp>
    </p:spTree>
    <p:extLst>
      <p:ext uri="{BB962C8B-B14F-4D97-AF65-F5344CB8AC3E}">
        <p14:creationId xmlns:p14="http://schemas.microsoft.com/office/powerpoint/2010/main" val="8993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GB" dirty="0"/>
              <a:t>Month, year</a:t>
            </a:r>
            <a:br>
              <a:rPr lang="en-GB" dirty="0"/>
            </a:br>
            <a:r>
              <a:rPr lang="en-GB"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GB"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84178" y="1283678"/>
            <a:ext cx="3859822" cy="3859822"/>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GB"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a:off x="-1" y="0"/>
            <a:ext cx="9138993" cy="797661"/>
          </a:xfrm>
          <a:prstGeom prst="rect">
            <a:avLst/>
          </a:prstGeom>
        </p:spPr>
      </p:pic>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GB" dirty="0"/>
              <a:t>Click to edit title</a:t>
            </a:r>
            <a:br>
              <a:rPr lang="en-GB" dirty="0"/>
            </a:br>
            <a:r>
              <a:rPr lang="en-GB" dirty="0"/>
              <a:t>max over 2 lines</a:t>
            </a:r>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GB" dirty="0"/>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GB"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GB"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GB" smtClean="0"/>
              <a:pPr/>
              <a:t>‹#›</a:t>
            </a:fld>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marL="288000" indent="-288000">
              <a:defRPr lang="en-GB" dirty="0"/>
            </a:lvl1pPr>
          </a:lstStyle>
          <a:p>
            <a:pPr marL="285750" lvl="0" indent="-285750">
              <a:lnSpc>
                <a:spcPct val="100000"/>
              </a:lnSpc>
            </a:pPr>
            <a:r>
              <a:rPr lang="en-GB"/>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GB" dirty="0"/>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GB"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GB"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2626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sv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3.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56.xml"/><Relationship Id="rId7" Type="http://schemas.openxmlformats.org/officeDocument/2006/relationships/image" Target="../media/image3.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GB" dirty="0"/>
          </a:p>
        </p:txBody>
      </p: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8567737" y="198501"/>
            <a:ext cx="401839" cy="443408"/>
          </a:xfrm>
          <a:prstGeom prst="rect">
            <a:avLst/>
          </a:prstGeom>
        </p:spPr>
      </p:pic>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GB" noProof="0"/>
              <a:t>Click to edit Master title style</a:t>
            </a:r>
            <a:endParaRPr lang="en-GB" noProof="0" dirty="0"/>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GB" smtClean="0"/>
              <a:pPr/>
              <a:t>‹#›</a:t>
            </a:fld>
            <a:endParaRPr lang="en-GB" dirty="0"/>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803" r:id="rId3"/>
    <p:sldLayoutId id="2147483660" r:id="rId4"/>
    <p:sldLayoutId id="2147483802" r:id="rId5"/>
    <p:sldLayoutId id="2147483804" r:id="rId6"/>
    <p:sldLayoutId id="2147483701" r:id="rId7"/>
    <p:sldLayoutId id="2147483734" r:id="rId8"/>
    <p:sldLayoutId id="2147483650" r:id="rId9"/>
    <p:sldLayoutId id="2147483735" r:id="rId10"/>
    <p:sldLayoutId id="2147483708" r:id="rId11"/>
    <p:sldLayoutId id="2147483662" r:id="rId12"/>
    <p:sldLayoutId id="2147483703" r:id="rId13"/>
    <p:sldLayoutId id="2147483696" r:id="rId14"/>
    <p:sldLayoutId id="2147483663" r:id="rId15"/>
    <p:sldLayoutId id="2147483698" r:id="rId16"/>
    <p:sldLayoutId id="2147483699" r:id="rId17"/>
    <p:sldLayoutId id="2147483737" r:id="rId18"/>
    <p:sldLayoutId id="2147483666" r:id="rId19"/>
    <p:sldLayoutId id="2147483736" r:id="rId20"/>
    <p:sldLayoutId id="2147483738" r:id="rId21"/>
    <p:sldLayoutId id="2147483767" r:id="rId22"/>
    <p:sldLayoutId id="2147483669" r:id="rId23"/>
    <p:sldLayoutId id="2147483665" r:id="rId24"/>
    <p:sldLayoutId id="2147483664" r:id="rId25"/>
    <p:sldLayoutId id="2147483709" r:id="rId26"/>
    <p:sldLayoutId id="214748367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GB"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GB"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GB" smtClean="0"/>
              <a:pPr/>
              <a:t>‹#›</a:t>
            </a:fld>
            <a:endParaRPr lang="en-GB" dirty="0"/>
          </a:p>
        </p:txBody>
      </p:sp>
      <p:pic>
        <p:nvPicPr>
          <p:cNvPr id="10" name="Picture 7">
            <a:extLst>
              <a:ext uri="{FF2B5EF4-FFF2-40B4-BE49-F238E27FC236}">
                <a16:creationId xmlns:a16="http://schemas.microsoft.com/office/drawing/2014/main" id="{8D5161C8-EE77-4377-B6B1-7E9C29CB9F0D}"/>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567737" y="198501"/>
            <a:ext cx="401839" cy="443408"/>
          </a:xfrm>
          <a:prstGeom prst="rect">
            <a:avLst/>
          </a:prstGeom>
        </p:spPr>
      </p:pic>
    </p:spTree>
    <p:extLst>
      <p:ext uri="{BB962C8B-B14F-4D97-AF65-F5344CB8AC3E}">
        <p14:creationId xmlns:p14="http://schemas.microsoft.com/office/powerpoint/2010/main" val="2310582144"/>
      </p:ext>
    </p:extLst>
  </p:cSld>
  <p:clrMap bg1="lt1" tx1="dk1" bg2="lt2" tx2="dk2" accent1="accent1" accent2="accent2" accent3="accent3" accent4="accent4" accent5="accent5" accent6="accent6" hlink="hlink" folHlink="folHlink"/>
  <p:sldLayoutIdLst>
    <p:sldLayoutId id="2147483789" r:id="rId1"/>
    <p:sldLayoutId id="2147483788" r:id="rId2"/>
    <p:sldLayoutId id="2147483792" r:id="rId3"/>
    <p:sldLayoutId id="2147483790" r:id="rId4"/>
    <p:sldLayoutId id="214748379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GB"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GB"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GB"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GB" smtClean="0"/>
              <a:pPr/>
              <a:t>‹#›</a:t>
            </a:fld>
            <a:endParaRPr lang="en-GB" dirty="0"/>
          </a:p>
        </p:txBody>
      </p:sp>
      <p:pic>
        <p:nvPicPr>
          <p:cNvPr id="8" name="Picture 7">
            <a:extLst>
              <a:ext uri="{FF2B5EF4-FFF2-40B4-BE49-F238E27FC236}">
                <a16:creationId xmlns:a16="http://schemas.microsoft.com/office/drawing/2014/main" id="{BD2B5B76-D48B-486B-B148-17C02F22EB4C}"/>
              </a:ext>
            </a:extLst>
          </p:cNvPr>
          <p:cNvPicPr>
            <a:picLocks noChangeAspect="1"/>
          </p:cNvPicPr>
          <p:nvPr userDrawn="1"/>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8570538" y="198501"/>
            <a:ext cx="396236" cy="443408"/>
          </a:xfrm>
          <a:prstGeom prst="rect">
            <a:avLst/>
          </a:prstGeom>
        </p:spPr>
      </p:pic>
    </p:spTree>
    <p:extLst>
      <p:ext uri="{BB962C8B-B14F-4D97-AF65-F5344CB8AC3E}">
        <p14:creationId xmlns:p14="http://schemas.microsoft.com/office/powerpoint/2010/main" val="12725445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80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GB"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GB"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GB"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GB" smtClean="0"/>
              <a:pPr/>
              <a:t>‹#›</a:t>
            </a:fld>
            <a:endParaRPr lang="en-GB" dirty="0"/>
          </a:p>
        </p:txBody>
      </p:sp>
      <p:pic>
        <p:nvPicPr>
          <p:cNvPr id="8" name="Picture 7">
            <a:extLst>
              <a:ext uri="{FF2B5EF4-FFF2-40B4-BE49-F238E27FC236}">
                <a16:creationId xmlns:a16="http://schemas.microsoft.com/office/drawing/2014/main" id="{682B01DC-AA4B-4B09-A9C1-2490348EB468}"/>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570538" y="198501"/>
            <a:ext cx="396236" cy="443408"/>
          </a:xfrm>
          <a:prstGeom prst="rect">
            <a:avLst/>
          </a:prstGeom>
        </p:spPr>
      </p:pic>
    </p:spTree>
    <p:extLst>
      <p:ext uri="{BB962C8B-B14F-4D97-AF65-F5344CB8AC3E}">
        <p14:creationId xmlns:p14="http://schemas.microsoft.com/office/powerpoint/2010/main" val="266107276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elsevier.com/events/conferences/green-and-sustainable-chemistry-conference" TargetMode="External"/><Relationship Id="rId7" Type="http://schemas.openxmlformats.org/officeDocument/2006/relationships/image" Target="../media/image25.jpeg"/><Relationship Id="rId2" Type="http://schemas.openxmlformats.org/officeDocument/2006/relationships/hyperlink" Target="https://elsevierfoundation.org/wp-content/uploads/2024/04/2023-ef-report_chemistry-challenge.pdf" TargetMode="Externa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elsevierfoundation.org/wp-content/uploads/2024/04/2023-ef-report_materials.pdf"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hyperlink" Target="https://elsevierfoundation.org/wp-content/uploads/2024/04/2023-ef-report_rbsa.pdf"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elsevierfoundation.org/wp-content/uploads/2024/04/2023-ef-report_vitae.pdf"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hyperlink" Target="https://elsevierfoundation.org/wp-content/uploads/2024/04/2023-ef-report-_falling-walls.pdf"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elsevierfoundation.org/wp-content/uploads/2024/04/2023-ef-report_riken.pdf"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hyperlink" Target="https://elsevierfoundation.org/wp-content/uploads/2024/04/2023-ef-report_asian-scientist.pdf" TargetMode="Externa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elsevierfoundation.org/wp-content/uploads/2024/04/2023-ef-report_coach.pdf" TargetMode="External"/><Relationship Id="rId7" Type="http://schemas.openxmlformats.org/officeDocument/2006/relationships/hyperlink" Target="https://elsevierfoundation.org/wp-content/uploads/2024/04/2023-ef-report_r4l.pdf"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hyperlink" Target="https://elsevierfoundation.org/wp-content/uploads/2024/04/2023-ef-report_twas.pdf" TargetMode="Externa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lsevierfoundation.org/wp-content/uploads/2024/04/2023-ef-report_concern.pdf" TargetMode="Externa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hyperlink" Target="https://elsevierfoundation.org/wp-content/uploads/2024/04/2023-ef-report_aidsfonds.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lsevierfoundation.org/wp-content/uploads/2024/04/2023-ef-report_hbcu.pdf" TargetMode="Externa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hyperlink" Target="https://elsevierfoundation.org/wp-content/uploads/2024/04/2023-ef-report_bbri.pdf" TargetMode="Externa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lsevier.com/about/corporate-responsibility"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elsevierfoundation.org/"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hyperlink" Target="https://elsevierfoundation.org/shorthand_story/the-elsevier-foundation-annual-report-2023/"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elsevier.com/about/corporate-responsibility" TargetMode="External"/><Relationship Id="rId3" Type="http://schemas.openxmlformats.org/officeDocument/2006/relationships/hyperlink" Target="https://elsevierfoundation.org/resources/" TargetMode="External"/><Relationship Id="rId7" Type="http://schemas.openxmlformats.org/officeDocument/2006/relationships/image" Target="../media/image40.jpeg"/><Relationship Id="rId2" Type="http://schemas.openxmlformats.org/officeDocument/2006/relationships/hyperlink" Target="https://elsevierfoundation.org/" TargetMode="External"/><Relationship Id="rId1" Type="http://schemas.openxmlformats.org/officeDocument/2006/relationships/slideLayout" Target="../slideLayouts/slideLayout9.xml"/><Relationship Id="rId6" Type="http://schemas.openxmlformats.org/officeDocument/2006/relationships/hyperlink" Target="https://elsevierfoundation.org/newsletters/" TargetMode="External"/><Relationship Id="rId5" Type="http://schemas.openxmlformats.org/officeDocument/2006/relationships/hyperlink" Target="https://www.linkedin.com/showcase/elsevierfoundation" TargetMode="External"/><Relationship Id="rId4" Type="http://schemas.openxmlformats.org/officeDocument/2006/relationships/hyperlink" Target="https://twitter.com/ElsFounda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elsevierfoundation.org/"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hyperlink" Target="https://elsevierfoundation.org/about-us/board-of-directors/"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elsevierfoundation.org/wp-content/uploads/2024/04/2023-ef-report_owsd.pdf"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164F-14D7-4C97-AFFF-0E08E038243D}"/>
              </a:ext>
            </a:extLst>
          </p:cNvPr>
          <p:cNvSpPr>
            <a:spLocks noGrp="1"/>
          </p:cNvSpPr>
          <p:nvPr>
            <p:ph type="ctrTitle"/>
          </p:nvPr>
        </p:nvSpPr>
        <p:spPr/>
        <p:txBody>
          <a:bodyPr/>
          <a:lstStyle/>
          <a:p>
            <a:r>
              <a:rPr lang="en-US" dirty="0"/>
              <a:t>The Elsevier Foundation</a:t>
            </a:r>
            <a:endParaRPr lang="nl-NL" dirty="0"/>
          </a:p>
        </p:txBody>
      </p:sp>
      <p:sp>
        <p:nvSpPr>
          <p:cNvPr id="9" name="Text Placeholder 8">
            <a:extLst>
              <a:ext uri="{FF2B5EF4-FFF2-40B4-BE49-F238E27FC236}">
                <a16:creationId xmlns:a16="http://schemas.microsoft.com/office/drawing/2014/main" id="{1A9378B2-982B-4C37-BEC6-9E2229210620}"/>
              </a:ext>
            </a:extLst>
          </p:cNvPr>
          <p:cNvSpPr>
            <a:spLocks noGrp="1"/>
          </p:cNvSpPr>
          <p:nvPr>
            <p:ph type="body" sz="quarter" idx="16"/>
          </p:nvPr>
        </p:nvSpPr>
        <p:spPr/>
        <p:txBody>
          <a:bodyPr/>
          <a:lstStyle/>
          <a:p>
            <a:r>
              <a:rPr lang="en-GB" dirty="0">
                <a:solidFill>
                  <a:schemeClr val="accent2"/>
                </a:solidFill>
                <a:ea typeface="+mn-lt"/>
                <a:cs typeface="+mn-lt"/>
              </a:rPr>
              <a:t>Partnering for inclusive health and research</a:t>
            </a:r>
            <a:endParaRPr lang="en-US" dirty="0">
              <a:solidFill>
                <a:schemeClr val="accent2"/>
              </a:solidFill>
              <a:cs typeface="Arial"/>
            </a:endParaRPr>
          </a:p>
        </p:txBody>
      </p:sp>
      <p:sp>
        <p:nvSpPr>
          <p:cNvPr id="3" name="Text Placeholder 2">
            <a:extLst>
              <a:ext uri="{FF2B5EF4-FFF2-40B4-BE49-F238E27FC236}">
                <a16:creationId xmlns:a16="http://schemas.microsoft.com/office/drawing/2014/main" id="{8D43E2E1-D8D0-428F-9CE1-98FD10199A0F}"/>
              </a:ext>
            </a:extLst>
          </p:cNvPr>
          <p:cNvSpPr>
            <a:spLocks noGrp="1"/>
          </p:cNvSpPr>
          <p:nvPr>
            <p:ph type="body" sz="quarter" idx="13"/>
          </p:nvPr>
        </p:nvSpPr>
        <p:spPr/>
        <p:txBody>
          <a:bodyPr/>
          <a:lstStyle/>
          <a:p>
            <a:endParaRPr lang="nl-NL" dirty="0"/>
          </a:p>
        </p:txBody>
      </p:sp>
      <p:sp>
        <p:nvSpPr>
          <p:cNvPr id="6" name="Text Placeholder 3">
            <a:extLst>
              <a:ext uri="{FF2B5EF4-FFF2-40B4-BE49-F238E27FC236}">
                <a16:creationId xmlns:a16="http://schemas.microsoft.com/office/drawing/2014/main" id="{4DA4420D-C438-BE44-98E1-6165726D22B5}"/>
              </a:ext>
            </a:extLst>
          </p:cNvPr>
          <p:cNvSpPr>
            <a:spLocks noGrp="1"/>
          </p:cNvSpPr>
          <p:nvPr>
            <p:ph type="body" sz="quarter" idx="14"/>
          </p:nvPr>
        </p:nvSpPr>
        <p:spPr>
          <a:xfrm>
            <a:off x="576263" y="4411227"/>
            <a:ext cx="5112709" cy="490001"/>
          </a:xfrm>
        </p:spPr>
        <p:txBody>
          <a:bodyPr/>
          <a:lstStyle/>
          <a:p>
            <a:r>
              <a:rPr lang="nl-NL"/>
              <a:t>April 2024</a:t>
            </a:r>
            <a:endParaRPr lang="nl-NL" dirty="0"/>
          </a:p>
        </p:txBody>
      </p:sp>
    </p:spTree>
    <p:extLst>
      <p:ext uri="{BB962C8B-B14F-4D97-AF65-F5344CB8AC3E}">
        <p14:creationId xmlns:p14="http://schemas.microsoft.com/office/powerpoint/2010/main" val="6375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Partnerships </a:t>
            </a:r>
            <a:r>
              <a:rPr lang="en-NL" dirty="0"/>
              <a:t>|</a:t>
            </a:r>
            <a:r>
              <a:rPr lang="en-NL" dirty="0">
                <a:solidFill>
                  <a:srgbClr val="FF6C00"/>
                </a:solidFill>
              </a:rPr>
              <a:t> Chemistry for Climate Action Challenge</a:t>
            </a:r>
            <a:endParaRPr lang="en-US" dirty="0">
              <a:solidFill>
                <a:srgbClr val="FF6C00"/>
              </a:solidFill>
            </a:endParaRPr>
          </a:p>
        </p:txBody>
      </p:sp>
      <p:sp>
        <p:nvSpPr>
          <p:cNvPr id="2" name="Slide Number Placeholder 1">
            <a:extLst>
              <a:ext uri="{FF2B5EF4-FFF2-40B4-BE49-F238E27FC236}">
                <a16:creationId xmlns:a16="http://schemas.microsoft.com/office/drawing/2014/main" id="{D030718C-8CC6-4FC5-AE00-827EAD3B2E6A}"/>
              </a:ext>
            </a:extLst>
          </p:cNvPr>
          <p:cNvSpPr>
            <a:spLocks noGrp="1"/>
          </p:cNvSpPr>
          <p:nvPr>
            <p:ph type="sldNum" sz="quarter" idx="16"/>
          </p:nvPr>
        </p:nvSpPr>
        <p:spPr/>
        <p:txBody>
          <a:bodyPr/>
          <a:lstStyle/>
          <a:p>
            <a:fld id="{82F89014-7F8D-47C1-8D79-17A715C9D2BB}" type="slidenum">
              <a:rPr lang="nl-NL" smtClean="0"/>
              <a:pPr/>
              <a:t>10</a:t>
            </a:fld>
            <a:endParaRPr lang="nl-NL" dirty="0"/>
          </a:p>
        </p:txBody>
      </p:sp>
      <p:sp>
        <p:nvSpPr>
          <p:cNvPr id="4" name="Text Placeholder 3">
            <a:extLst>
              <a:ext uri="{FF2B5EF4-FFF2-40B4-BE49-F238E27FC236}">
                <a16:creationId xmlns:a16="http://schemas.microsoft.com/office/drawing/2014/main" id="{0F404F5B-2C44-354C-9665-5EB894406BCE}"/>
              </a:ext>
            </a:extLst>
          </p:cNvPr>
          <p:cNvSpPr>
            <a:spLocks noGrp="1"/>
          </p:cNvSpPr>
          <p:nvPr>
            <p:ph type="body" sz="quarter" idx="13"/>
          </p:nvPr>
        </p:nvSpPr>
        <p:spPr>
          <a:xfrm>
            <a:off x="6175737" y="958670"/>
            <a:ext cx="2755441" cy="4057486"/>
          </a:xfrm>
        </p:spPr>
        <p:txBody>
          <a:bodyPr>
            <a:normAutofit/>
          </a:bodyPr>
          <a:lstStyle/>
          <a:p>
            <a:r>
              <a:rPr lang="en-US" sz="1400" dirty="0"/>
              <a:t>Awards projects that use </a:t>
            </a:r>
            <a:r>
              <a:rPr lang="en-US" sz="1400" dirty="0">
                <a:solidFill>
                  <a:schemeClr val="accent1"/>
                </a:solidFill>
                <a:hlinkClick r:id="rId2">
                  <a:extLst>
                    <a:ext uri="{A12FA001-AC4F-418D-AE19-62706E023703}">
                      <ahyp:hlinkClr xmlns:ahyp="http://schemas.microsoft.com/office/drawing/2018/hyperlinkcolor" val="tx"/>
                    </a:ext>
                  </a:extLst>
                </a:hlinkClick>
              </a:rPr>
              <a:t>green and sustainable chemistry solutions</a:t>
            </a:r>
            <a:r>
              <a:rPr lang="en-US" sz="1400" dirty="0">
                <a:solidFill>
                  <a:schemeClr val="accent1"/>
                </a:solidFill>
              </a:rPr>
              <a:t> </a:t>
            </a:r>
            <a:r>
              <a:rPr lang="en-US" sz="1400" dirty="0"/>
              <a:t>to tackle some of the Global South’s greatest challenges</a:t>
            </a:r>
          </a:p>
          <a:p>
            <a:r>
              <a:rPr lang="en-US" sz="1400" dirty="0"/>
              <a:t>Since 2017, contributions to research that tackles climate change.</a:t>
            </a:r>
          </a:p>
          <a:p>
            <a:r>
              <a:rPr lang="en-US" sz="1400" dirty="0"/>
              <a:t>Collaboration with Elsevier Chemistry journals portfolio</a:t>
            </a:r>
          </a:p>
          <a:p>
            <a:r>
              <a:rPr lang="en-US" sz="1400" dirty="0">
                <a:solidFill>
                  <a:schemeClr val="accent1"/>
                </a:solidFill>
                <a:hlinkClick r:id="rId3">
                  <a:extLst>
                    <a:ext uri="{A12FA001-AC4F-418D-AE19-62706E023703}">
                      <ahyp:hlinkClr xmlns:ahyp="http://schemas.microsoft.com/office/drawing/2018/hyperlinkcolor" val="tx"/>
                    </a:ext>
                  </a:extLst>
                </a:hlinkClick>
              </a:rPr>
              <a:t>Awarded at the Elsevier Green &amp; Sustainable Chemistry Conference each year</a:t>
            </a:r>
            <a:r>
              <a:rPr lang="en-US" sz="1400" dirty="0"/>
              <a:t>, it increases the researchers’ international visibility.</a:t>
            </a:r>
          </a:p>
        </p:txBody>
      </p:sp>
      <p:pic>
        <p:nvPicPr>
          <p:cNvPr id="5" name="Picture 4" descr="A picture containing person, outdoor, standing, group&#10;&#10;Description automatically generated">
            <a:extLst>
              <a:ext uri="{FF2B5EF4-FFF2-40B4-BE49-F238E27FC236}">
                <a16:creationId xmlns:a16="http://schemas.microsoft.com/office/drawing/2014/main" id="{1971B645-3ABC-F747-A83B-764D441995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0829" y="958670"/>
            <a:ext cx="4080578" cy="2292896"/>
          </a:xfrm>
          <a:prstGeom prst="rect">
            <a:avLst/>
          </a:prstGeom>
        </p:spPr>
      </p:pic>
      <p:pic>
        <p:nvPicPr>
          <p:cNvPr id="8" name="Picture 7" descr="A group of people wearing hats&#10;&#10;Description automatically generated with medium confidence">
            <a:extLst>
              <a:ext uri="{FF2B5EF4-FFF2-40B4-BE49-F238E27FC236}">
                <a16:creationId xmlns:a16="http://schemas.microsoft.com/office/drawing/2014/main" id="{3E87936D-F4A4-F944-96BC-FABB7CA6F09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50829" y="3014599"/>
            <a:ext cx="2912882" cy="1761359"/>
          </a:xfrm>
          <a:prstGeom prst="rect">
            <a:avLst/>
          </a:prstGeom>
        </p:spPr>
      </p:pic>
      <p:pic>
        <p:nvPicPr>
          <p:cNvPr id="11" name="Picture 10" descr="A picture containing person, outdoor, tree, people&#10;&#10;Description automatically generated">
            <a:extLst>
              <a:ext uri="{FF2B5EF4-FFF2-40B4-BE49-F238E27FC236}">
                <a16:creationId xmlns:a16="http://schemas.microsoft.com/office/drawing/2014/main" id="{52255A63-3669-5240-A549-6AEA3E570D8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09517" y="3471575"/>
            <a:ext cx="2755441" cy="1426509"/>
          </a:xfrm>
          <a:prstGeom prst="rect">
            <a:avLst/>
          </a:prstGeom>
        </p:spPr>
      </p:pic>
      <p:pic>
        <p:nvPicPr>
          <p:cNvPr id="15" name="Picture 14" descr="Medium shot of a person holding a trophy&#10;&#10;Description automatically generated">
            <a:extLst>
              <a:ext uri="{FF2B5EF4-FFF2-40B4-BE49-F238E27FC236}">
                <a16:creationId xmlns:a16="http://schemas.microsoft.com/office/drawing/2014/main" id="{1C4C0DB7-23F3-8241-ADB0-C2785C869BE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295559" y="958670"/>
            <a:ext cx="1432874" cy="2346660"/>
          </a:xfrm>
          <a:prstGeom prst="rect">
            <a:avLst/>
          </a:prstGeom>
        </p:spPr>
      </p:pic>
    </p:spTree>
    <p:extLst>
      <p:ext uri="{BB962C8B-B14F-4D97-AF65-F5344CB8AC3E}">
        <p14:creationId xmlns:p14="http://schemas.microsoft.com/office/powerpoint/2010/main" val="341289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28D728-441F-47CC-9AFA-434BEC4BB579}"/>
              </a:ext>
            </a:extLst>
          </p:cNvPr>
          <p:cNvSpPr>
            <a:spLocks noGrp="1"/>
          </p:cNvSpPr>
          <p:nvPr>
            <p:ph type="sldNum" sz="quarter" idx="16"/>
          </p:nvPr>
        </p:nvSpPr>
        <p:spPr/>
        <p:txBody>
          <a:bodyPr/>
          <a:lstStyle/>
          <a:p>
            <a:fld id="{82F89014-7F8D-47C1-8D79-17A715C9D2BB}" type="slidenum">
              <a:rPr lang="nl-NL" smtClean="0"/>
              <a:pPr/>
              <a:t>11</a:t>
            </a:fld>
            <a:endParaRPr lang="nl-NL" dirty="0"/>
          </a:p>
        </p:txBody>
      </p:sp>
      <p:sp>
        <p:nvSpPr>
          <p:cNvPr id="16" name="Title 17">
            <a:extLst>
              <a:ext uri="{FF2B5EF4-FFF2-40B4-BE49-F238E27FC236}">
                <a16:creationId xmlns:a16="http://schemas.microsoft.com/office/drawing/2014/main" id="{72BB1A32-CF51-CB0F-9C5D-16390A1B53A2}"/>
              </a:ext>
            </a:extLst>
          </p:cNvPr>
          <p:cNvSpPr>
            <a:spLocks noGrp="1"/>
          </p:cNvSpPr>
          <p:nvPr>
            <p:ph type="title"/>
          </p:nvPr>
        </p:nvSpPr>
        <p:spPr>
          <a:xfrm>
            <a:off x="561371" y="284163"/>
            <a:ext cx="7821950" cy="668337"/>
          </a:xfrm>
        </p:spPr>
        <p:txBody>
          <a:bodyPr/>
          <a:lstStyle/>
          <a:p>
            <a:r>
              <a:rPr lang="en-US" dirty="0"/>
              <a:t>Partnerships </a:t>
            </a:r>
            <a:r>
              <a:rPr lang="en-NL" dirty="0"/>
              <a:t>|</a:t>
            </a:r>
            <a:r>
              <a:rPr lang="en-NL" dirty="0">
                <a:solidFill>
                  <a:srgbClr val="FF6C00"/>
                </a:solidFill>
              </a:rPr>
              <a:t> </a:t>
            </a:r>
            <a:r>
              <a:rPr lang="en-US" dirty="0">
                <a:solidFill>
                  <a:srgbClr val="FF6C00"/>
                </a:solidFill>
              </a:rPr>
              <a:t>Prizes for underserved researchers in the US</a:t>
            </a:r>
          </a:p>
        </p:txBody>
      </p:sp>
      <p:sp>
        <p:nvSpPr>
          <p:cNvPr id="22" name="TextBox 21">
            <a:extLst>
              <a:ext uri="{FF2B5EF4-FFF2-40B4-BE49-F238E27FC236}">
                <a16:creationId xmlns:a16="http://schemas.microsoft.com/office/drawing/2014/main" id="{15770D24-8305-5F4D-10F5-46FE6BCFE49A}"/>
              </a:ext>
            </a:extLst>
          </p:cNvPr>
          <p:cNvSpPr txBox="1"/>
          <p:nvPr/>
        </p:nvSpPr>
        <p:spPr>
          <a:xfrm>
            <a:off x="-2022529" y="3874576"/>
            <a:ext cx="184731" cy="369332"/>
          </a:xfrm>
          <a:prstGeom prst="rect">
            <a:avLst/>
          </a:prstGeom>
          <a:noFill/>
        </p:spPr>
        <p:txBody>
          <a:bodyPr wrap="none" rtlCol="0">
            <a:spAutoFit/>
          </a:bodyPr>
          <a:lstStyle/>
          <a:p>
            <a:endParaRPr lang="en-US" dirty="0"/>
          </a:p>
        </p:txBody>
      </p:sp>
      <p:pic>
        <p:nvPicPr>
          <p:cNvPr id="3" name="Picture 2" descr="A person with her arms out&#10;&#10;Description automatically generated">
            <a:hlinkClick r:id="rId3"/>
            <a:extLst>
              <a:ext uri="{FF2B5EF4-FFF2-40B4-BE49-F238E27FC236}">
                <a16:creationId xmlns:a16="http://schemas.microsoft.com/office/drawing/2014/main" id="{530D5301-109B-3EEF-2992-64C39B9E60E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5813" y="1287929"/>
            <a:ext cx="3846533" cy="3128860"/>
          </a:xfrm>
          <a:prstGeom prst="rect">
            <a:avLst/>
          </a:prstGeom>
        </p:spPr>
      </p:pic>
      <p:pic>
        <p:nvPicPr>
          <p:cNvPr id="4" name="Picture 3" descr="A person with her arms out&#10;&#10;Description automatically generated">
            <a:hlinkClick r:id="rId5"/>
            <a:extLst>
              <a:ext uri="{FF2B5EF4-FFF2-40B4-BE49-F238E27FC236}">
                <a16:creationId xmlns:a16="http://schemas.microsoft.com/office/drawing/2014/main" id="{01102779-DDB5-D336-9C07-D421FD6DABA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671656" y="1289199"/>
            <a:ext cx="3846533" cy="3128860"/>
          </a:xfrm>
          <a:prstGeom prst="rect">
            <a:avLst/>
          </a:prstGeom>
        </p:spPr>
      </p:pic>
    </p:spTree>
    <p:extLst>
      <p:ext uri="{BB962C8B-B14F-4D97-AF65-F5344CB8AC3E}">
        <p14:creationId xmlns:p14="http://schemas.microsoft.com/office/powerpoint/2010/main" val="427183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28D728-441F-47CC-9AFA-434BEC4BB579}"/>
              </a:ext>
            </a:extLst>
          </p:cNvPr>
          <p:cNvSpPr>
            <a:spLocks noGrp="1"/>
          </p:cNvSpPr>
          <p:nvPr>
            <p:ph type="sldNum" sz="quarter" idx="16"/>
          </p:nvPr>
        </p:nvSpPr>
        <p:spPr/>
        <p:txBody>
          <a:bodyPr/>
          <a:lstStyle/>
          <a:p>
            <a:fld id="{82F89014-7F8D-47C1-8D79-17A715C9D2BB}" type="slidenum">
              <a:rPr lang="nl-NL" smtClean="0"/>
              <a:pPr/>
              <a:t>12</a:t>
            </a:fld>
            <a:endParaRPr lang="nl-NL" dirty="0"/>
          </a:p>
        </p:txBody>
      </p:sp>
      <p:sp>
        <p:nvSpPr>
          <p:cNvPr id="16" name="Title 17">
            <a:extLst>
              <a:ext uri="{FF2B5EF4-FFF2-40B4-BE49-F238E27FC236}">
                <a16:creationId xmlns:a16="http://schemas.microsoft.com/office/drawing/2014/main" id="{72BB1A32-CF51-CB0F-9C5D-16390A1B53A2}"/>
              </a:ext>
            </a:extLst>
          </p:cNvPr>
          <p:cNvSpPr>
            <a:spLocks noGrp="1"/>
          </p:cNvSpPr>
          <p:nvPr>
            <p:ph type="title"/>
          </p:nvPr>
        </p:nvSpPr>
        <p:spPr>
          <a:xfrm>
            <a:off x="561371" y="284163"/>
            <a:ext cx="7821950" cy="668337"/>
          </a:xfrm>
        </p:spPr>
        <p:txBody>
          <a:bodyPr/>
          <a:lstStyle/>
          <a:p>
            <a:r>
              <a:rPr lang="en-US" dirty="0"/>
              <a:t>Partnerships </a:t>
            </a:r>
            <a:r>
              <a:rPr lang="en-NL" dirty="0"/>
              <a:t>|</a:t>
            </a:r>
            <a:r>
              <a:rPr lang="en-NL" dirty="0">
                <a:solidFill>
                  <a:srgbClr val="FF6C00"/>
                </a:solidFill>
              </a:rPr>
              <a:t> </a:t>
            </a:r>
            <a:r>
              <a:rPr lang="en-US" dirty="0">
                <a:solidFill>
                  <a:srgbClr val="FF6C00"/>
                </a:solidFill>
              </a:rPr>
              <a:t>Supporting early-career researchers (1)</a:t>
            </a:r>
          </a:p>
        </p:txBody>
      </p:sp>
      <p:sp>
        <p:nvSpPr>
          <p:cNvPr id="22" name="TextBox 21">
            <a:extLst>
              <a:ext uri="{FF2B5EF4-FFF2-40B4-BE49-F238E27FC236}">
                <a16:creationId xmlns:a16="http://schemas.microsoft.com/office/drawing/2014/main" id="{15770D24-8305-5F4D-10F5-46FE6BCFE49A}"/>
              </a:ext>
            </a:extLst>
          </p:cNvPr>
          <p:cNvSpPr txBox="1"/>
          <p:nvPr/>
        </p:nvSpPr>
        <p:spPr>
          <a:xfrm>
            <a:off x="-2022529" y="3874576"/>
            <a:ext cx="184731" cy="369332"/>
          </a:xfrm>
          <a:prstGeom prst="rect">
            <a:avLst/>
          </a:prstGeom>
          <a:noFill/>
        </p:spPr>
        <p:txBody>
          <a:bodyPr wrap="none" rtlCol="0">
            <a:spAutoFit/>
          </a:bodyPr>
          <a:lstStyle/>
          <a:p>
            <a:endParaRPr lang="en-US" dirty="0"/>
          </a:p>
        </p:txBody>
      </p:sp>
      <p:pic>
        <p:nvPicPr>
          <p:cNvPr id="6" name="Picture 5" descr="A person looking at a test tube&#10;&#10;Description automatically generated">
            <a:hlinkClick r:id="rId3"/>
            <a:extLst>
              <a:ext uri="{FF2B5EF4-FFF2-40B4-BE49-F238E27FC236}">
                <a16:creationId xmlns:a16="http://schemas.microsoft.com/office/drawing/2014/main" id="{FBF65136-8DFB-72C8-62F3-E9E4B216A1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1659" y="1373066"/>
            <a:ext cx="3867281" cy="3109864"/>
          </a:xfrm>
          <a:prstGeom prst="rect">
            <a:avLst/>
          </a:prstGeom>
        </p:spPr>
      </p:pic>
      <p:pic>
        <p:nvPicPr>
          <p:cNvPr id="7" name="Picture 6" descr="A collage of women smiling and clapping&#10;&#10;Description automatically generated">
            <a:hlinkClick r:id="rId5"/>
            <a:extLst>
              <a:ext uri="{FF2B5EF4-FFF2-40B4-BE49-F238E27FC236}">
                <a16:creationId xmlns:a16="http://schemas.microsoft.com/office/drawing/2014/main" id="{34CC19F9-97DF-93D6-B10D-5C0F287F894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61371" y="1373066"/>
            <a:ext cx="3846532" cy="3109864"/>
          </a:xfrm>
          <a:prstGeom prst="rect">
            <a:avLst/>
          </a:prstGeom>
        </p:spPr>
      </p:pic>
    </p:spTree>
    <p:extLst>
      <p:ext uri="{BB962C8B-B14F-4D97-AF65-F5344CB8AC3E}">
        <p14:creationId xmlns:p14="http://schemas.microsoft.com/office/powerpoint/2010/main" val="323110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28D728-441F-47CC-9AFA-434BEC4BB579}"/>
              </a:ext>
            </a:extLst>
          </p:cNvPr>
          <p:cNvSpPr>
            <a:spLocks noGrp="1"/>
          </p:cNvSpPr>
          <p:nvPr>
            <p:ph type="sldNum" sz="quarter" idx="16"/>
          </p:nvPr>
        </p:nvSpPr>
        <p:spPr/>
        <p:txBody>
          <a:bodyPr/>
          <a:lstStyle/>
          <a:p>
            <a:fld id="{82F89014-7F8D-47C1-8D79-17A715C9D2BB}" type="slidenum">
              <a:rPr lang="nl-NL" smtClean="0"/>
              <a:pPr/>
              <a:t>13</a:t>
            </a:fld>
            <a:endParaRPr lang="nl-NL" dirty="0"/>
          </a:p>
        </p:txBody>
      </p:sp>
      <p:sp>
        <p:nvSpPr>
          <p:cNvPr id="16" name="Title 17">
            <a:extLst>
              <a:ext uri="{FF2B5EF4-FFF2-40B4-BE49-F238E27FC236}">
                <a16:creationId xmlns:a16="http://schemas.microsoft.com/office/drawing/2014/main" id="{72BB1A32-CF51-CB0F-9C5D-16390A1B53A2}"/>
              </a:ext>
            </a:extLst>
          </p:cNvPr>
          <p:cNvSpPr>
            <a:spLocks noGrp="1"/>
          </p:cNvSpPr>
          <p:nvPr>
            <p:ph type="title"/>
          </p:nvPr>
        </p:nvSpPr>
        <p:spPr>
          <a:xfrm>
            <a:off x="561371" y="284163"/>
            <a:ext cx="7821950" cy="668337"/>
          </a:xfrm>
        </p:spPr>
        <p:txBody>
          <a:bodyPr/>
          <a:lstStyle/>
          <a:p>
            <a:r>
              <a:rPr lang="en-US" dirty="0"/>
              <a:t>Partnerships </a:t>
            </a:r>
            <a:r>
              <a:rPr lang="en-NL" dirty="0"/>
              <a:t>|</a:t>
            </a:r>
            <a:r>
              <a:rPr lang="en-NL" dirty="0">
                <a:solidFill>
                  <a:srgbClr val="FF6C00"/>
                </a:solidFill>
              </a:rPr>
              <a:t> </a:t>
            </a:r>
            <a:r>
              <a:rPr lang="en-US" dirty="0">
                <a:solidFill>
                  <a:srgbClr val="FF6C00"/>
                </a:solidFill>
              </a:rPr>
              <a:t>Supporting early-career researchers (2)</a:t>
            </a:r>
          </a:p>
        </p:txBody>
      </p:sp>
      <p:sp>
        <p:nvSpPr>
          <p:cNvPr id="22" name="TextBox 21">
            <a:extLst>
              <a:ext uri="{FF2B5EF4-FFF2-40B4-BE49-F238E27FC236}">
                <a16:creationId xmlns:a16="http://schemas.microsoft.com/office/drawing/2014/main" id="{15770D24-8305-5F4D-10F5-46FE6BCFE49A}"/>
              </a:ext>
            </a:extLst>
          </p:cNvPr>
          <p:cNvSpPr txBox="1"/>
          <p:nvPr/>
        </p:nvSpPr>
        <p:spPr>
          <a:xfrm>
            <a:off x="-2022529" y="3874576"/>
            <a:ext cx="184731" cy="369332"/>
          </a:xfrm>
          <a:prstGeom prst="rect">
            <a:avLst/>
          </a:prstGeom>
          <a:noFill/>
        </p:spPr>
        <p:txBody>
          <a:bodyPr wrap="none" rtlCol="0">
            <a:spAutoFit/>
          </a:bodyPr>
          <a:lstStyle/>
          <a:p>
            <a:endParaRPr lang="en-US" dirty="0"/>
          </a:p>
        </p:txBody>
      </p:sp>
      <p:pic>
        <p:nvPicPr>
          <p:cNvPr id="3" name="Picture 2" descr="A collage of two people&#10;&#10;Description automatically generated">
            <a:hlinkClick r:id="rId3"/>
            <a:extLst>
              <a:ext uri="{FF2B5EF4-FFF2-40B4-BE49-F238E27FC236}">
                <a16:creationId xmlns:a16="http://schemas.microsoft.com/office/drawing/2014/main" id="{CB058A96-F508-6A58-9022-7BB14A6C49F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39984" y="1373065"/>
            <a:ext cx="3842645" cy="3126639"/>
          </a:xfrm>
          <a:prstGeom prst="rect">
            <a:avLst/>
          </a:prstGeom>
        </p:spPr>
      </p:pic>
      <p:pic>
        <p:nvPicPr>
          <p:cNvPr id="5" name="Picture 4" descr="A collage of women smiling and clapping&#10;&#10;Description automatically generated">
            <a:hlinkClick r:id="rId5"/>
            <a:extLst>
              <a:ext uri="{FF2B5EF4-FFF2-40B4-BE49-F238E27FC236}">
                <a16:creationId xmlns:a16="http://schemas.microsoft.com/office/drawing/2014/main" id="{3ADA49B4-5B99-9F6E-C1D9-AC40B982DE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701" r="-1227"/>
          <a:stretch/>
        </p:blipFill>
        <p:spPr>
          <a:xfrm>
            <a:off x="561371" y="1373065"/>
            <a:ext cx="3867281" cy="3126639"/>
          </a:xfrm>
          <a:prstGeom prst="rect">
            <a:avLst/>
          </a:prstGeom>
        </p:spPr>
      </p:pic>
    </p:spTree>
    <p:extLst>
      <p:ext uri="{BB962C8B-B14F-4D97-AF65-F5344CB8AC3E}">
        <p14:creationId xmlns:p14="http://schemas.microsoft.com/office/powerpoint/2010/main" val="5938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28D728-441F-47CC-9AFA-434BEC4BB579}"/>
              </a:ext>
            </a:extLst>
          </p:cNvPr>
          <p:cNvSpPr>
            <a:spLocks noGrp="1"/>
          </p:cNvSpPr>
          <p:nvPr>
            <p:ph type="sldNum" sz="quarter" idx="16"/>
          </p:nvPr>
        </p:nvSpPr>
        <p:spPr/>
        <p:txBody>
          <a:bodyPr/>
          <a:lstStyle/>
          <a:p>
            <a:fld id="{82F89014-7F8D-47C1-8D79-17A715C9D2BB}" type="slidenum">
              <a:rPr lang="nl-NL" smtClean="0"/>
              <a:pPr/>
              <a:t>14</a:t>
            </a:fld>
            <a:endParaRPr lang="nl-NL" dirty="0"/>
          </a:p>
        </p:txBody>
      </p:sp>
      <p:sp>
        <p:nvSpPr>
          <p:cNvPr id="16" name="Title 17">
            <a:extLst>
              <a:ext uri="{FF2B5EF4-FFF2-40B4-BE49-F238E27FC236}">
                <a16:creationId xmlns:a16="http://schemas.microsoft.com/office/drawing/2014/main" id="{72BB1A32-CF51-CB0F-9C5D-16390A1B53A2}"/>
              </a:ext>
            </a:extLst>
          </p:cNvPr>
          <p:cNvSpPr>
            <a:spLocks noGrp="1"/>
          </p:cNvSpPr>
          <p:nvPr>
            <p:ph type="title"/>
          </p:nvPr>
        </p:nvSpPr>
        <p:spPr>
          <a:xfrm>
            <a:off x="576263" y="195263"/>
            <a:ext cx="7821950" cy="504825"/>
          </a:xfrm>
        </p:spPr>
        <p:txBody>
          <a:bodyPr/>
          <a:lstStyle/>
          <a:p>
            <a:r>
              <a:rPr lang="en-US" dirty="0"/>
              <a:t>Partnerships </a:t>
            </a:r>
            <a:r>
              <a:rPr lang="en-NL" dirty="0"/>
              <a:t>|</a:t>
            </a:r>
            <a:r>
              <a:rPr lang="en-NL" dirty="0">
                <a:solidFill>
                  <a:srgbClr val="FF6C00"/>
                </a:solidFill>
              </a:rPr>
              <a:t> </a:t>
            </a:r>
            <a:r>
              <a:rPr lang="en-US" dirty="0">
                <a:solidFill>
                  <a:srgbClr val="FF6C00"/>
                </a:solidFill>
              </a:rPr>
              <a:t>Research in the global South</a:t>
            </a:r>
          </a:p>
        </p:txBody>
      </p:sp>
      <p:sp>
        <p:nvSpPr>
          <p:cNvPr id="22" name="TextBox 21">
            <a:extLst>
              <a:ext uri="{FF2B5EF4-FFF2-40B4-BE49-F238E27FC236}">
                <a16:creationId xmlns:a16="http://schemas.microsoft.com/office/drawing/2014/main" id="{15770D24-8305-5F4D-10F5-46FE6BCFE49A}"/>
              </a:ext>
            </a:extLst>
          </p:cNvPr>
          <p:cNvSpPr txBox="1"/>
          <p:nvPr/>
        </p:nvSpPr>
        <p:spPr>
          <a:xfrm>
            <a:off x="-2022529" y="3874576"/>
            <a:ext cx="184731" cy="369332"/>
          </a:xfrm>
          <a:prstGeom prst="rect">
            <a:avLst/>
          </a:prstGeom>
          <a:noFill/>
        </p:spPr>
        <p:txBody>
          <a:bodyPr wrap="none" rtlCol="0">
            <a:spAutoFit/>
          </a:bodyPr>
          <a:lstStyle/>
          <a:p>
            <a:endParaRPr lang="en-US" dirty="0"/>
          </a:p>
        </p:txBody>
      </p:sp>
      <p:pic>
        <p:nvPicPr>
          <p:cNvPr id="4" name="Picture 3" descr="A group of people posing for a photo&#10;&#10;Description automatically generated">
            <a:hlinkClick r:id="rId3"/>
            <a:extLst>
              <a:ext uri="{FF2B5EF4-FFF2-40B4-BE49-F238E27FC236}">
                <a16:creationId xmlns:a16="http://schemas.microsoft.com/office/drawing/2014/main" id="{530F7D45-2F3B-1775-5258-4384F63E97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79872"/>
            <a:ext cx="2999802" cy="2300600"/>
          </a:xfrm>
          <a:prstGeom prst="rect">
            <a:avLst/>
          </a:prstGeom>
        </p:spPr>
      </p:pic>
      <p:pic>
        <p:nvPicPr>
          <p:cNvPr id="6" name="Picture 5" descr="A group of women in lab coats&#10;&#10;Description automatically generated">
            <a:hlinkClick r:id="rId5"/>
            <a:extLst>
              <a:ext uri="{FF2B5EF4-FFF2-40B4-BE49-F238E27FC236}">
                <a16:creationId xmlns:a16="http://schemas.microsoft.com/office/drawing/2014/main" id="{92B8404A-282E-01CF-6709-D8B9E75805A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51497" y="1488185"/>
            <a:ext cx="3096251" cy="2421129"/>
          </a:xfrm>
          <a:prstGeom prst="rect">
            <a:avLst/>
          </a:prstGeom>
        </p:spPr>
      </p:pic>
      <p:pic>
        <p:nvPicPr>
          <p:cNvPr id="8" name="Picture 7" descr="A person smiling at camera&#10;&#10;Description automatically generated">
            <a:hlinkClick r:id="rId7"/>
            <a:extLst>
              <a:ext uri="{FF2B5EF4-FFF2-40B4-BE49-F238E27FC236}">
                <a16:creationId xmlns:a16="http://schemas.microsoft.com/office/drawing/2014/main" id="{F0BFFE6F-DB77-A7A5-898E-864845F9993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047748" y="1488185"/>
            <a:ext cx="3096252" cy="2421129"/>
          </a:xfrm>
          <a:prstGeom prst="rect">
            <a:avLst/>
          </a:prstGeom>
        </p:spPr>
      </p:pic>
    </p:spTree>
    <p:extLst>
      <p:ext uri="{BB962C8B-B14F-4D97-AF65-F5344CB8AC3E}">
        <p14:creationId xmlns:p14="http://schemas.microsoft.com/office/powerpoint/2010/main" val="265547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A6D565-2A40-43E3-B871-21A2B60D369F}"/>
              </a:ext>
            </a:extLst>
          </p:cNvPr>
          <p:cNvSpPr>
            <a:spLocks noGrp="1"/>
          </p:cNvSpPr>
          <p:nvPr>
            <p:ph type="body" sz="quarter" idx="15"/>
          </p:nvPr>
        </p:nvSpPr>
        <p:spPr>
          <a:xfrm>
            <a:off x="576263" y="420446"/>
            <a:ext cx="7991474" cy="1565274"/>
          </a:xfrm>
        </p:spPr>
        <p:txBody>
          <a:bodyPr/>
          <a:lstStyle/>
          <a:p>
            <a:r>
              <a:rPr lang="en-GB" dirty="0">
                <a:solidFill>
                  <a:schemeClr val="tx1"/>
                </a:solidFill>
              </a:rPr>
              <a:t>Inclusive Health</a:t>
            </a:r>
          </a:p>
        </p:txBody>
      </p:sp>
      <p:sp>
        <p:nvSpPr>
          <p:cNvPr id="3" name="TextBox 2">
            <a:extLst>
              <a:ext uri="{FF2B5EF4-FFF2-40B4-BE49-F238E27FC236}">
                <a16:creationId xmlns:a16="http://schemas.microsoft.com/office/drawing/2014/main" id="{85D6080C-DD4C-2D8C-C8BD-177D491A983A}"/>
              </a:ext>
            </a:extLst>
          </p:cNvPr>
          <p:cNvSpPr txBox="1"/>
          <p:nvPr/>
        </p:nvSpPr>
        <p:spPr>
          <a:xfrm>
            <a:off x="430078" y="2363952"/>
            <a:ext cx="8283844" cy="1477328"/>
          </a:xfrm>
          <a:prstGeom prst="rect">
            <a:avLst/>
          </a:prstGeom>
          <a:noFill/>
        </p:spPr>
        <p:txBody>
          <a:bodyPr wrap="square">
            <a:spAutoFit/>
          </a:bodyPr>
          <a:lstStyle/>
          <a:p>
            <a:pPr algn="ctr"/>
            <a:r>
              <a:rPr lang="en-US" i="0" dirty="0">
                <a:effectLst/>
                <a:latin typeface="NexusSans"/>
              </a:rPr>
              <a:t>Our partnerships support organizations working to improve health outcomes in underserved communities around the world, advancing the delivery of health equity for vulnerable populations. </a:t>
            </a:r>
          </a:p>
          <a:p>
            <a:pPr algn="ctr"/>
            <a:endParaRPr lang="en-US" dirty="0">
              <a:latin typeface="NexusSans"/>
            </a:endParaRPr>
          </a:p>
          <a:p>
            <a:pPr algn="ctr"/>
            <a:r>
              <a:rPr lang="en-US" i="1" dirty="0">
                <a:solidFill>
                  <a:schemeClr val="accent2"/>
                </a:solidFill>
                <a:latin typeface="NexusSans"/>
              </a:rPr>
              <a:t>Click on the pictures in the next slides to know more about each program</a:t>
            </a:r>
            <a:endParaRPr lang="en-US" i="1" dirty="0">
              <a:solidFill>
                <a:schemeClr val="accent2"/>
              </a:solidFill>
              <a:effectLst/>
              <a:latin typeface="NexusSans"/>
            </a:endParaRPr>
          </a:p>
        </p:txBody>
      </p:sp>
    </p:spTree>
    <p:extLst>
      <p:ext uri="{BB962C8B-B14F-4D97-AF65-F5344CB8AC3E}">
        <p14:creationId xmlns:p14="http://schemas.microsoft.com/office/powerpoint/2010/main" val="291945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9D34B714-97C3-3D02-0E35-672611128118}"/>
              </a:ext>
            </a:extLst>
          </p:cNvPr>
          <p:cNvSpPr>
            <a:spLocks noGrp="1"/>
          </p:cNvSpPr>
          <p:nvPr>
            <p:ph type="title"/>
          </p:nvPr>
        </p:nvSpPr>
        <p:spPr>
          <a:xfrm>
            <a:off x="576263" y="195263"/>
            <a:ext cx="7821950" cy="504825"/>
          </a:xfrm>
        </p:spPr>
        <p:txBody>
          <a:bodyPr/>
          <a:lstStyle/>
          <a:p>
            <a:r>
              <a:rPr lang="en-US" dirty="0"/>
              <a:t>Partnerships </a:t>
            </a:r>
            <a:r>
              <a:rPr lang="en-NL" dirty="0"/>
              <a:t>|</a:t>
            </a:r>
            <a:r>
              <a:rPr lang="en-NL" dirty="0">
                <a:solidFill>
                  <a:srgbClr val="FF6C00"/>
                </a:solidFill>
              </a:rPr>
              <a:t> Health emergencies and capacity building</a:t>
            </a:r>
            <a:endParaRPr lang="en-US" dirty="0">
              <a:solidFill>
                <a:srgbClr val="FF6C00"/>
              </a:solidFill>
            </a:endParaRPr>
          </a:p>
        </p:txBody>
      </p:sp>
      <p:pic>
        <p:nvPicPr>
          <p:cNvPr id="6" name="Picture 5" descr="A person wearing a mask and a person wearing a headscarf&#10;&#10;Description automatically generated">
            <a:hlinkClick r:id="rId2"/>
            <a:extLst>
              <a:ext uri="{FF2B5EF4-FFF2-40B4-BE49-F238E27FC236}">
                <a16:creationId xmlns:a16="http://schemas.microsoft.com/office/drawing/2014/main" id="{5996467A-4AB8-CCEB-F287-DC807EF63D9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6263" y="1327150"/>
            <a:ext cx="3708702" cy="2794000"/>
          </a:xfrm>
          <a:prstGeom prst="rect">
            <a:avLst/>
          </a:prstGeom>
        </p:spPr>
      </p:pic>
      <p:pic>
        <p:nvPicPr>
          <p:cNvPr id="8" name="Picture 7" descr="A group of people wearing face masks&#10;&#10;Description automatically generated">
            <a:hlinkClick r:id="rId4"/>
            <a:extLst>
              <a:ext uri="{FF2B5EF4-FFF2-40B4-BE49-F238E27FC236}">
                <a16:creationId xmlns:a16="http://schemas.microsoft.com/office/drawing/2014/main" id="{6345AD01-23FE-F557-3015-16EDB22368B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741863" y="1310266"/>
            <a:ext cx="3826213" cy="2882528"/>
          </a:xfrm>
          <a:prstGeom prst="rect">
            <a:avLst/>
          </a:prstGeom>
        </p:spPr>
      </p:pic>
    </p:spTree>
    <p:extLst>
      <p:ext uri="{BB962C8B-B14F-4D97-AF65-F5344CB8AC3E}">
        <p14:creationId xmlns:p14="http://schemas.microsoft.com/office/powerpoint/2010/main" val="240506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7">
            <a:extLst>
              <a:ext uri="{FF2B5EF4-FFF2-40B4-BE49-F238E27FC236}">
                <a16:creationId xmlns:a16="http://schemas.microsoft.com/office/drawing/2014/main" id="{D1AD591B-4362-70E1-B5C9-CDC97514F1BF}"/>
              </a:ext>
            </a:extLst>
          </p:cNvPr>
          <p:cNvSpPr>
            <a:spLocks noGrp="1"/>
          </p:cNvSpPr>
          <p:nvPr>
            <p:ph type="title"/>
          </p:nvPr>
        </p:nvSpPr>
        <p:spPr>
          <a:xfrm>
            <a:off x="576263" y="195263"/>
            <a:ext cx="7821950" cy="504825"/>
          </a:xfrm>
        </p:spPr>
        <p:txBody>
          <a:bodyPr/>
          <a:lstStyle/>
          <a:p>
            <a:r>
              <a:rPr lang="en-US" dirty="0"/>
              <a:t>Partnerships </a:t>
            </a:r>
            <a:r>
              <a:rPr lang="en-NL" dirty="0"/>
              <a:t>|</a:t>
            </a:r>
            <a:r>
              <a:rPr lang="en-NL" dirty="0">
                <a:solidFill>
                  <a:srgbClr val="FF6C00"/>
                </a:solidFill>
              </a:rPr>
              <a:t> Health equity </a:t>
            </a:r>
            <a:r>
              <a:rPr lang="en-US" dirty="0">
                <a:solidFill>
                  <a:srgbClr val="FF6C00"/>
                </a:solidFill>
              </a:rPr>
              <a:t>in the United States</a:t>
            </a:r>
          </a:p>
        </p:txBody>
      </p:sp>
      <p:pic>
        <p:nvPicPr>
          <p:cNvPr id="9" name="Picture 8" descr="A group of people in medical coats&#10;&#10;Description automatically generated">
            <a:hlinkClick r:id="rId2"/>
            <a:extLst>
              <a:ext uri="{FF2B5EF4-FFF2-40B4-BE49-F238E27FC236}">
                <a16:creationId xmlns:a16="http://schemas.microsoft.com/office/drawing/2014/main" id="{B2E544B7-3A80-6ADF-3C4E-7525071AD7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7101" y="1314450"/>
            <a:ext cx="3708702" cy="2794000"/>
          </a:xfrm>
          <a:prstGeom prst="rect">
            <a:avLst/>
          </a:prstGeom>
        </p:spPr>
      </p:pic>
      <p:pic>
        <p:nvPicPr>
          <p:cNvPr id="10" name="Picture 9" descr="A group of people posing for a photo&#10;&#10;Description automatically generated">
            <a:hlinkClick r:id="rId4"/>
            <a:extLst>
              <a:ext uri="{FF2B5EF4-FFF2-40B4-BE49-F238E27FC236}">
                <a16:creationId xmlns:a16="http://schemas.microsoft.com/office/drawing/2014/main" id="{496D25E4-48A3-20C9-7910-82C67AABB39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6263" y="1314450"/>
            <a:ext cx="3708702" cy="2794000"/>
          </a:xfrm>
          <a:prstGeom prst="rect">
            <a:avLst/>
          </a:prstGeom>
        </p:spPr>
      </p:pic>
    </p:spTree>
    <p:extLst>
      <p:ext uri="{BB962C8B-B14F-4D97-AF65-F5344CB8AC3E}">
        <p14:creationId xmlns:p14="http://schemas.microsoft.com/office/powerpoint/2010/main" val="288626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A6D565-2A40-43E3-B871-21A2B60D369F}"/>
              </a:ext>
            </a:extLst>
          </p:cNvPr>
          <p:cNvSpPr>
            <a:spLocks noGrp="1"/>
          </p:cNvSpPr>
          <p:nvPr>
            <p:ph type="body" sz="quarter" idx="15"/>
          </p:nvPr>
        </p:nvSpPr>
        <p:spPr>
          <a:xfrm>
            <a:off x="576263" y="1379510"/>
            <a:ext cx="7991474" cy="1056119"/>
          </a:xfrm>
        </p:spPr>
        <p:txBody>
          <a:bodyPr/>
          <a:lstStyle/>
          <a:p>
            <a:r>
              <a:rPr lang="en-GB" dirty="0"/>
              <a:t>Want to know more?</a:t>
            </a:r>
          </a:p>
        </p:txBody>
      </p:sp>
      <p:sp>
        <p:nvSpPr>
          <p:cNvPr id="8" name="TextBox 7">
            <a:hlinkClick r:id="rId3" action="ppaction://hlinksldjump"/>
            <a:extLst>
              <a:ext uri="{FF2B5EF4-FFF2-40B4-BE49-F238E27FC236}">
                <a16:creationId xmlns:a16="http://schemas.microsoft.com/office/drawing/2014/main" id="{22AE347D-4239-428A-9E4B-053D4903D962}"/>
              </a:ext>
            </a:extLst>
          </p:cNvPr>
          <p:cNvSpPr txBox="1"/>
          <p:nvPr/>
        </p:nvSpPr>
        <p:spPr>
          <a:xfrm>
            <a:off x="3815222" y="4778217"/>
            <a:ext cx="1598515" cy="246221"/>
          </a:xfrm>
          <a:prstGeom prst="rect">
            <a:avLst/>
          </a:prstGeom>
          <a:noFill/>
        </p:spPr>
        <p:txBody>
          <a:bodyPr wrap="none" rtlCol="0">
            <a:spAutoFit/>
          </a:bodyPr>
          <a:lstStyle/>
          <a:p>
            <a:r>
              <a:rPr lang="en-GB" sz="1000" dirty="0">
                <a:solidFill>
                  <a:schemeClr val="accent2"/>
                </a:solidFill>
                <a:hlinkClick r:id="rId3" action="ppaction://hlinksldjump"/>
              </a:rPr>
              <a:t>back to table of contents</a:t>
            </a:r>
            <a:endParaRPr lang="en-GB" sz="1000" dirty="0">
              <a:solidFill>
                <a:schemeClr val="accent2"/>
              </a:solidFill>
            </a:endParaRPr>
          </a:p>
        </p:txBody>
      </p:sp>
    </p:spTree>
    <p:extLst>
      <p:ext uri="{BB962C8B-B14F-4D97-AF65-F5344CB8AC3E}">
        <p14:creationId xmlns:p14="http://schemas.microsoft.com/office/powerpoint/2010/main" val="5843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NL" dirty="0"/>
              <a:t>CSR at Elsevier</a:t>
            </a:r>
            <a:endParaRPr lang="en-US" dirty="0"/>
          </a:p>
        </p:txBody>
      </p:sp>
      <p:sp>
        <p:nvSpPr>
          <p:cNvPr id="19" name="Text Placeholder 18"/>
          <p:cNvSpPr>
            <a:spLocks noGrp="1"/>
          </p:cNvSpPr>
          <p:nvPr>
            <p:ph type="body" sz="quarter" idx="13"/>
          </p:nvPr>
        </p:nvSpPr>
        <p:spPr>
          <a:xfrm>
            <a:off x="576263" y="895351"/>
            <a:ext cx="3596727" cy="3897313"/>
          </a:xfrm>
        </p:spPr>
        <p:txBody>
          <a:bodyPr>
            <a:normAutofit fontScale="85000" lnSpcReduction="10000"/>
          </a:bodyPr>
          <a:lstStyle/>
          <a:p>
            <a:pPr marL="0" indent="0">
              <a:buNone/>
            </a:pPr>
            <a:r>
              <a:rPr lang="en-GB" dirty="0"/>
              <a:t>The Elsevier Foundation is part of Elsevier’s </a:t>
            </a:r>
            <a:r>
              <a:rPr lang="en-GB" dirty="0">
                <a:solidFill>
                  <a:schemeClr val="accent1"/>
                </a:solidFill>
                <a:hlinkClick r:id="rId2">
                  <a:extLst>
                    <a:ext uri="{A12FA001-AC4F-418D-AE19-62706E023703}">
                      <ahyp:hlinkClr xmlns:ahyp="http://schemas.microsoft.com/office/drawing/2018/hyperlinkcolor" val="tx"/>
                    </a:ext>
                  </a:extLst>
                </a:hlinkClick>
              </a:rPr>
              <a:t>corporate responsibility program</a:t>
            </a:r>
            <a:r>
              <a:rPr lang="en-GB" dirty="0"/>
              <a:t>, which centers on our unique contributions to sustainable development in health, gender, climate action and reduced inequalities.</a:t>
            </a:r>
          </a:p>
          <a:p>
            <a:pPr marL="0" indent="0">
              <a:buNone/>
            </a:pPr>
            <a:endParaRPr lang="en-GB" dirty="0">
              <a:solidFill>
                <a:srgbClr val="0C7DBB"/>
              </a:solidFill>
            </a:endParaRPr>
          </a:p>
          <a:p>
            <a:pPr marL="0" indent="0">
              <a:buNone/>
            </a:pPr>
            <a:r>
              <a:rPr lang="en-GB" dirty="0"/>
              <a:t>Science, research and innovation are fundamental to achieving the sustainable and equitable future envisaged by the UN Sustainable Development Goals. From Elsevier’s publishing portfolios and analytics capabilities, to supporting unique partnerships and working with the global research and health communities, we believe that it is possible to achieve significant progress towards the Goals. </a:t>
            </a:r>
          </a:p>
        </p:txBody>
      </p:sp>
      <p:sp>
        <p:nvSpPr>
          <p:cNvPr id="2" name="Slide Number Placeholder 1">
            <a:extLst>
              <a:ext uri="{FF2B5EF4-FFF2-40B4-BE49-F238E27FC236}">
                <a16:creationId xmlns:a16="http://schemas.microsoft.com/office/drawing/2014/main" id="{D030718C-8CC6-4FC5-AE00-827EAD3B2E6A}"/>
              </a:ext>
            </a:extLst>
          </p:cNvPr>
          <p:cNvSpPr>
            <a:spLocks noGrp="1"/>
          </p:cNvSpPr>
          <p:nvPr>
            <p:ph type="sldNum" sz="quarter" idx="16"/>
          </p:nvPr>
        </p:nvSpPr>
        <p:spPr/>
        <p:txBody>
          <a:bodyPr/>
          <a:lstStyle/>
          <a:p>
            <a:fld id="{82F89014-7F8D-47C1-8D79-17A715C9D2BB}" type="slidenum">
              <a:rPr lang="nl-NL" smtClean="0"/>
              <a:pPr/>
              <a:t>19</a:t>
            </a:fld>
            <a:endParaRPr lang="nl-NL" dirty="0"/>
          </a:p>
        </p:txBody>
      </p:sp>
      <p:pic>
        <p:nvPicPr>
          <p:cNvPr id="5" name="Tijdelijke aanduiding voor afbeelding 15">
            <a:extLst>
              <a:ext uri="{FF2B5EF4-FFF2-40B4-BE49-F238E27FC236}">
                <a16:creationId xmlns:a16="http://schemas.microsoft.com/office/drawing/2014/main" id="{6387A988-0DE6-2A49-AA00-D0B9B24380F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571999" y="0"/>
            <a:ext cx="4641669" cy="5143500"/>
          </a:xfrm>
          <a:prstGeom prst="rect">
            <a:avLst/>
          </a:prstGeom>
          <a:solidFill>
            <a:schemeClr val="accent6"/>
          </a:solidFill>
          <a:ln>
            <a:solidFill>
              <a:schemeClr val="tx1">
                <a:lumMod val="40000"/>
                <a:lumOff val="60000"/>
              </a:schemeClr>
            </a:solidFill>
          </a:ln>
        </p:spPr>
      </p:pic>
    </p:spTree>
    <p:extLst>
      <p:ext uri="{BB962C8B-B14F-4D97-AF65-F5344CB8AC3E}">
        <p14:creationId xmlns:p14="http://schemas.microsoft.com/office/powerpoint/2010/main" val="90421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24"/>
          </p:nvPr>
        </p:nvSpPr>
        <p:spPr>
          <a:xfrm>
            <a:off x="576264" y="835025"/>
            <a:ext cx="3708400" cy="3897313"/>
          </a:xfrm>
        </p:spPr>
        <p:txBody>
          <a:bodyPr>
            <a:normAutofit fontScale="92500" lnSpcReduction="20000"/>
          </a:bodyPr>
          <a:lstStyle/>
          <a:p>
            <a:pPr>
              <a:lnSpc>
                <a:spcPct val="120000"/>
              </a:lnSpc>
            </a:pPr>
            <a:r>
              <a:rPr lang="en-US" sz="1400" dirty="0"/>
              <a:t>The </a:t>
            </a:r>
            <a:r>
              <a:rPr lang="en-US" sz="1400" dirty="0">
                <a:solidFill>
                  <a:srgbClr val="3679E0"/>
                </a:solidFill>
                <a:hlinkClick r:id="rId3">
                  <a:extLst>
                    <a:ext uri="{A12FA001-AC4F-418D-AE19-62706E023703}">
                      <ahyp:hlinkClr xmlns:ahyp="http://schemas.microsoft.com/office/drawing/2018/hyperlinkcolor" val="tx"/>
                    </a:ext>
                  </a:extLst>
                </a:hlinkClick>
              </a:rPr>
              <a:t>Elsevier Foundation</a:t>
            </a:r>
            <a:r>
              <a:rPr lang="en-US" sz="1400" dirty="0">
                <a:solidFill>
                  <a:srgbClr val="3679E0"/>
                </a:solidFill>
              </a:rPr>
              <a:t> </a:t>
            </a:r>
            <a:r>
              <a:rPr lang="en-US" sz="1400" dirty="0"/>
              <a:t>is a corporate not-for-profit 501(c)(3), funded by Elsevier, a global information analytics business specialized in science and health.</a:t>
            </a:r>
            <a:br>
              <a:rPr lang="en-US" sz="1400" dirty="0"/>
            </a:br>
            <a:endParaRPr lang="en-US" sz="1400" dirty="0"/>
          </a:p>
          <a:p>
            <a:pPr>
              <a:lnSpc>
                <a:spcPct val="120000"/>
              </a:lnSpc>
            </a:pPr>
            <a:r>
              <a:rPr lang="en-US" sz="1400" dirty="0"/>
              <a:t>Since 2005, the Elsevier Foundation provides </a:t>
            </a:r>
            <a:r>
              <a:rPr lang="en-US" sz="1400" b="1" dirty="0"/>
              <a:t>grants to knowledge-centered institutions around the world. </a:t>
            </a:r>
            <a:br>
              <a:rPr lang="en-US" sz="1400" dirty="0"/>
            </a:br>
            <a:endParaRPr lang="en-US" sz="1400" dirty="0"/>
          </a:p>
          <a:p>
            <a:pPr>
              <a:lnSpc>
                <a:spcPct val="120000"/>
              </a:lnSpc>
            </a:pPr>
            <a:r>
              <a:rPr lang="en-US" sz="1400" dirty="0"/>
              <a:t>The Elsevier Foundation champions inclusive health and research through </a:t>
            </a:r>
            <a:r>
              <a:rPr lang="en-US" sz="1400" dirty="0">
                <a:solidFill>
                  <a:schemeClr val="accent1"/>
                </a:solidFill>
                <a:hlinkClick r:id="rId4">
                  <a:extLst>
                    <a:ext uri="{A12FA001-AC4F-418D-AE19-62706E023703}">
                      <ahyp:hlinkClr xmlns:ahyp="http://schemas.microsoft.com/office/drawing/2018/hyperlinkcolor" val="tx"/>
                    </a:ext>
                  </a:extLst>
                </a:hlinkClick>
              </a:rPr>
              <a:t>partnerships that incubate new approaches, highlight inequities and catalyze change toward the UN Sustainable Development Goals</a:t>
            </a:r>
            <a:r>
              <a:rPr lang="en-US" sz="1400" dirty="0"/>
              <a:t>. By leveraging Elsevier’s funding, networks and unique insights in content, data and analytics, the Elsevier Foundation expands its impact in health, inclusion and diversity, and climate action.</a:t>
            </a:r>
          </a:p>
        </p:txBody>
      </p:sp>
      <p:sp>
        <p:nvSpPr>
          <p:cNvPr id="8" name="Title 7"/>
          <p:cNvSpPr>
            <a:spLocks noGrp="1"/>
          </p:cNvSpPr>
          <p:nvPr>
            <p:ph type="title"/>
          </p:nvPr>
        </p:nvSpPr>
        <p:spPr>
          <a:xfrm>
            <a:off x="576263" y="195263"/>
            <a:ext cx="3708400" cy="504825"/>
          </a:xfrm>
        </p:spPr>
        <p:txBody>
          <a:bodyPr/>
          <a:lstStyle/>
          <a:p>
            <a:r>
              <a:rPr lang="en-GB" dirty="0"/>
              <a:t>Who we are</a:t>
            </a:r>
          </a:p>
        </p:txBody>
      </p:sp>
      <p:sp>
        <p:nvSpPr>
          <p:cNvPr id="3" name="Picture Placeholder 2">
            <a:extLst>
              <a:ext uri="{FF2B5EF4-FFF2-40B4-BE49-F238E27FC236}">
                <a16:creationId xmlns:a16="http://schemas.microsoft.com/office/drawing/2014/main" id="{F5FC60C1-C9F1-3246-BE27-8B6E731B7F0E}"/>
              </a:ext>
            </a:extLst>
          </p:cNvPr>
          <p:cNvSpPr>
            <a:spLocks noGrp="1"/>
          </p:cNvSpPr>
          <p:nvPr>
            <p:ph type="pic" sz="quarter" idx="14"/>
          </p:nvPr>
        </p:nvSpPr>
        <p:spPr/>
        <p:txBody>
          <a:bodyPr/>
          <a:lstStyle/>
          <a:p>
            <a:endParaRPr lang="en-NL"/>
          </a:p>
        </p:txBody>
      </p:sp>
      <p:pic>
        <p:nvPicPr>
          <p:cNvPr id="7" name="Tijdelijke aanduiding voor afbeelding 15">
            <a:extLst>
              <a:ext uri="{FF2B5EF4-FFF2-40B4-BE49-F238E27FC236}">
                <a16:creationId xmlns:a16="http://schemas.microsoft.com/office/drawing/2014/main" id="{12909D7A-DD35-754D-AA26-D9EB4DB39C6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571999" y="0"/>
            <a:ext cx="4641669" cy="5143500"/>
          </a:xfrm>
          <a:prstGeom prst="rect">
            <a:avLst/>
          </a:prstGeom>
          <a:solidFill>
            <a:schemeClr val="accent6"/>
          </a:solidFill>
        </p:spPr>
      </p:pic>
    </p:spTree>
    <p:extLst>
      <p:ext uri="{BB962C8B-B14F-4D97-AF65-F5344CB8AC3E}">
        <p14:creationId xmlns:p14="http://schemas.microsoft.com/office/powerpoint/2010/main" val="42781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NL" dirty="0"/>
              <a:t>Resources</a:t>
            </a:r>
            <a:endParaRPr lang="en-US" dirty="0"/>
          </a:p>
        </p:txBody>
      </p:sp>
      <p:sp>
        <p:nvSpPr>
          <p:cNvPr id="19" name="Text Placeholder 18"/>
          <p:cNvSpPr>
            <a:spLocks noGrp="1"/>
          </p:cNvSpPr>
          <p:nvPr>
            <p:ph type="body" sz="quarter" idx="13"/>
          </p:nvPr>
        </p:nvSpPr>
        <p:spPr/>
        <p:txBody>
          <a:bodyPr>
            <a:normAutofit/>
          </a:bodyPr>
          <a:lstStyle/>
          <a:p>
            <a:endParaRPr lang="en-GB" dirty="0"/>
          </a:p>
          <a:p>
            <a:r>
              <a:rPr lang="en-GB" dirty="0"/>
              <a:t>Visit our </a:t>
            </a:r>
            <a:r>
              <a:rPr lang="en-GB" dirty="0">
                <a:solidFill>
                  <a:srgbClr val="0C7DBB"/>
                </a:solidFill>
                <a:hlinkClick r:id="rId2">
                  <a:extLst>
                    <a:ext uri="{A12FA001-AC4F-418D-AE19-62706E023703}">
                      <ahyp:hlinkClr xmlns:ahyp="http://schemas.microsoft.com/office/drawing/2018/hyperlinkcolor" val="tx"/>
                    </a:ext>
                  </a:extLst>
                </a:hlinkClick>
              </a:rPr>
              <a:t>website</a:t>
            </a:r>
            <a:endParaRPr lang="en-GB" dirty="0">
              <a:solidFill>
                <a:srgbClr val="0C7DBB"/>
              </a:solidFill>
            </a:endParaRPr>
          </a:p>
          <a:p>
            <a:r>
              <a:rPr lang="en-GB" dirty="0"/>
              <a:t>Read our last </a:t>
            </a:r>
            <a:r>
              <a:rPr lang="en-GB" dirty="0">
                <a:solidFill>
                  <a:srgbClr val="0C7DBB"/>
                </a:solidFill>
                <a:hlinkClick r:id="rId3">
                  <a:extLst>
                    <a:ext uri="{A12FA001-AC4F-418D-AE19-62706E023703}">
                      <ahyp:hlinkClr xmlns:ahyp="http://schemas.microsoft.com/office/drawing/2018/hyperlinkcolor" val="tx"/>
                    </a:ext>
                  </a:extLst>
                </a:hlinkClick>
              </a:rPr>
              <a:t>Annual Reports</a:t>
            </a:r>
            <a:endParaRPr lang="en-GB" dirty="0">
              <a:solidFill>
                <a:srgbClr val="0C7DBB"/>
              </a:solidFill>
            </a:endParaRPr>
          </a:p>
          <a:p>
            <a:r>
              <a:rPr lang="en-GB" dirty="0"/>
              <a:t>Follow us on </a:t>
            </a:r>
            <a:r>
              <a:rPr lang="en-GB" dirty="0">
                <a:solidFill>
                  <a:srgbClr val="0C7DBB"/>
                </a:solidFill>
                <a:hlinkClick r:id="rId4">
                  <a:extLst>
                    <a:ext uri="{A12FA001-AC4F-418D-AE19-62706E023703}">
                      <ahyp:hlinkClr xmlns:ahyp="http://schemas.microsoft.com/office/drawing/2018/hyperlinkcolor" val="tx"/>
                    </a:ext>
                  </a:extLst>
                </a:hlinkClick>
              </a:rPr>
              <a:t>Twitter</a:t>
            </a:r>
            <a:endParaRPr lang="en-GB" dirty="0">
              <a:solidFill>
                <a:srgbClr val="0C7DBB"/>
              </a:solidFill>
            </a:endParaRPr>
          </a:p>
          <a:p>
            <a:r>
              <a:rPr lang="en-GB" dirty="0"/>
              <a:t>Follow us on </a:t>
            </a:r>
            <a:r>
              <a:rPr lang="en-GB" dirty="0">
                <a:solidFill>
                  <a:srgbClr val="0C7DBB"/>
                </a:solidFill>
                <a:hlinkClick r:id="rId5">
                  <a:extLst>
                    <a:ext uri="{A12FA001-AC4F-418D-AE19-62706E023703}">
                      <ahyp:hlinkClr xmlns:ahyp="http://schemas.microsoft.com/office/drawing/2018/hyperlinkcolor" val="tx"/>
                    </a:ext>
                  </a:extLst>
                </a:hlinkClick>
              </a:rPr>
              <a:t>LinkedIn</a:t>
            </a:r>
            <a:endParaRPr lang="en-GB" dirty="0">
              <a:solidFill>
                <a:srgbClr val="0C7DBB"/>
              </a:solidFill>
            </a:endParaRPr>
          </a:p>
          <a:p>
            <a:r>
              <a:rPr lang="en-GB" dirty="0"/>
              <a:t>Subscribe to our </a:t>
            </a:r>
            <a:r>
              <a:rPr lang="en-GB" dirty="0">
                <a:solidFill>
                  <a:srgbClr val="0C7DBB"/>
                </a:solidFill>
                <a:hlinkClick r:id="rId6">
                  <a:extLst>
                    <a:ext uri="{A12FA001-AC4F-418D-AE19-62706E023703}">
                      <ahyp:hlinkClr xmlns:ahyp="http://schemas.microsoft.com/office/drawing/2018/hyperlinkcolor" val="tx"/>
                    </a:ext>
                  </a:extLst>
                </a:hlinkClick>
              </a:rPr>
              <a:t>newsletter</a:t>
            </a:r>
            <a:endParaRPr lang="en-GB" dirty="0">
              <a:solidFill>
                <a:srgbClr val="0C7DBB"/>
              </a:solidFill>
            </a:endParaRPr>
          </a:p>
        </p:txBody>
      </p:sp>
      <p:sp>
        <p:nvSpPr>
          <p:cNvPr id="2" name="Slide Number Placeholder 1">
            <a:extLst>
              <a:ext uri="{FF2B5EF4-FFF2-40B4-BE49-F238E27FC236}">
                <a16:creationId xmlns:a16="http://schemas.microsoft.com/office/drawing/2014/main" id="{D030718C-8CC6-4FC5-AE00-827EAD3B2E6A}"/>
              </a:ext>
            </a:extLst>
          </p:cNvPr>
          <p:cNvSpPr>
            <a:spLocks noGrp="1"/>
          </p:cNvSpPr>
          <p:nvPr>
            <p:ph type="sldNum" sz="quarter" idx="16"/>
          </p:nvPr>
        </p:nvSpPr>
        <p:spPr/>
        <p:txBody>
          <a:bodyPr/>
          <a:lstStyle/>
          <a:p>
            <a:fld id="{82F89014-7F8D-47C1-8D79-17A715C9D2BB}" type="slidenum">
              <a:rPr lang="nl-NL" smtClean="0"/>
              <a:pPr/>
              <a:t>20</a:t>
            </a:fld>
            <a:endParaRPr lang="nl-NL" dirty="0"/>
          </a:p>
        </p:txBody>
      </p:sp>
      <p:pic>
        <p:nvPicPr>
          <p:cNvPr id="4" name="Picture 3" descr="Two people looking at a tablet&#10;&#10;Description automatically generated with medium confidence">
            <a:extLst>
              <a:ext uri="{FF2B5EF4-FFF2-40B4-BE49-F238E27FC236}">
                <a16:creationId xmlns:a16="http://schemas.microsoft.com/office/drawing/2014/main" id="{A312EABF-825F-9945-8EC1-C150B0E1557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0" y="0"/>
            <a:ext cx="4672484" cy="5143500"/>
          </a:xfrm>
          <a:prstGeom prst="rect">
            <a:avLst/>
          </a:prstGeom>
        </p:spPr>
      </p:pic>
      <p:sp>
        <p:nvSpPr>
          <p:cNvPr id="7" name="Title 17">
            <a:extLst>
              <a:ext uri="{FF2B5EF4-FFF2-40B4-BE49-F238E27FC236}">
                <a16:creationId xmlns:a16="http://schemas.microsoft.com/office/drawing/2014/main" id="{B2C04CD8-9AAC-4A4B-8517-09B748DAB0EE}"/>
              </a:ext>
            </a:extLst>
          </p:cNvPr>
          <p:cNvSpPr txBox="1">
            <a:spLocks/>
          </p:cNvSpPr>
          <p:nvPr/>
        </p:nvSpPr>
        <p:spPr>
          <a:xfrm>
            <a:off x="5076291" y="347663"/>
            <a:ext cx="3474322" cy="504825"/>
          </a:xfrm>
          <a:prstGeom prst="rect">
            <a:avLst/>
          </a:prstGeom>
        </p:spPr>
        <p:txBody>
          <a:bodyPr vert="horz" lIns="0" tIns="0" rIns="0" bIns="0" rtlCol="0" anchor="ctr" anchorCtr="0">
            <a:noAutofit/>
          </a:bodyPr>
          <a:lst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a:lstStyle>
          <a:p>
            <a:r>
              <a:rPr lang="en-NL"/>
              <a:t>Resources</a:t>
            </a:r>
            <a:endParaRPr lang="en-US" dirty="0"/>
          </a:p>
        </p:txBody>
      </p:sp>
      <p:sp>
        <p:nvSpPr>
          <p:cNvPr id="8" name="Text Placeholder 18">
            <a:extLst>
              <a:ext uri="{FF2B5EF4-FFF2-40B4-BE49-F238E27FC236}">
                <a16:creationId xmlns:a16="http://schemas.microsoft.com/office/drawing/2014/main" id="{6CCFA779-6DA1-F940-81DD-BA72503FFA14}"/>
              </a:ext>
            </a:extLst>
          </p:cNvPr>
          <p:cNvSpPr txBox="1">
            <a:spLocks/>
          </p:cNvSpPr>
          <p:nvPr/>
        </p:nvSpPr>
        <p:spPr>
          <a:xfrm>
            <a:off x="5170516" y="987425"/>
            <a:ext cx="3549621" cy="3897313"/>
          </a:xfrm>
          <a:prstGeom prst="rect">
            <a:avLst/>
          </a:prstGeom>
        </p:spPr>
        <p:txBody>
          <a:bodyPr vert="horz" lIns="0" tIns="0" rIns="0" bIns="0" rtlCol="0">
            <a:normAutofit/>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en-GB" sz="1800" kern="1200" dirty="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endParaRPr lang="en-GB" dirty="0"/>
          </a:p>
          <a:p>
            <a:r>
              <a:rPr lang="en-US" sz="1800" dirty="0">
                <a:latin typeface="Arial"/>
                <a:cs typeface="Arial"/>
              </a:rPr>
              <a:t>Visit the </a:t>
            </a:r>
            <a:r>
              <a:rPr lang="en-US" sz="1800" dirty="0">
                <a:solidFill>
                  <a:schemeClr val="accent1"/>
                </a:solidFill>
                <a:latin typeface="Arial"/>
                <a:cs typeface="Arial"/>
                <a:hlinkClick r:id="rId8">
                  <a:extLst>
                    <a:ext uri="{A12FA001-AC4F-418D-AE19-62706E023703}">
                      <ahyp:hlinkClr xmlns:ahyp="http://schemas.microsoft.com/office/drawing/2018/hyperlinkcolor" val="tx"/>
                    </a:ext>
                  </a:extLst>
                </a:hlinkClick>
              </a:rPr>
              <a:t>Elsevier Corporate Responsibility &amp; Sustainability page</a:t>
            </a:r>
            <a:r>
              <a:rPr lang="en-US" sz="1800" dirty="0">
                <a:solidFill>
                  <a:schemeClr val="accent1"/>
                </a:solidFill>
                <a:latin typeface="Arial"/>
                <a:cs typeface="Arial"/>
              </a:rPr>
              <a:t> </a:t>
            </a:r>
            <a:endParaRPr lang="en-GB" dirty="0"/>
          </a:p>
          <a:p>
            <a:r>
              <a:rPr lang="en-GB" dirty="0"/>
              <a:t>Visit our </a:t>
            </a:r>
            <a:r>
              <a:rPr lang="en-GB" dirty="0">
                <a:solidFill>
                  <a:schemeClr val="accent1"/>
                </a:solidFill>
                <a:hlinkClick r:id="rId2">
                  <a:extLst>
                    <a:ext uri="{A12FA001-AC4F-418D-AE19-62706E023703}">
                      <ahyp:hlinkClr xmlns:ahyp="http://schemas.microsoft.com/office/drawing/2018/hyperlinkcolor" val="tx"/>
                    </a:ext>
                  </a:extLst>
                </a:hlinkClick>
              </a:rPr>
              <a:t>website</a:t>
            </a:r>
            <a:endParaRPr lang="en-GB" dirty="0">
              <a:solidFill>
                <a:schemeClr val="accent1"/>
              </a:solidFill>
            </a:endParaRPr>
          </a:p>
          <a:p>
            <a:r>
              <a:rPr lang="en-GB" dirty="0"/>
              <a:t>Read our last </a:t>
            </a:r>
            <a:r>
              <a:rPr lang="en-GB" dirty="0">
                <a:solidFill>
                  <a:schemeClr val="accent1"/>
                </a:solidFill>
                <a:hlinkClick r:id="rId3">
                  <a:extLst>
                    <a:ext uri="{A12FA001-AC4F-418D-AE19-62706E023703}">
                      <ahyp:hlinkClr xmlns:ahyp="http://schemas.microsoft.com/office/drawing/2018/hyperlinkcolor" val="tx"/>
                    </a:ext>
                  </a:extLst>
                </a:hlinkClick>
              </a:rPr>
              <a:t>Annual Reports</a:t>
            </a:r>
            <a:endParaRPr lang="en-GB" dirty="0">
              <a:solidFill>
                <a:schemeClr val="accent1"/>
              </a:solidFill>
            </a:endParaRPr>
          </a:p>
          <a:p>
            <a:r>
              <a:rPr lang="en-GB" dirty="0"/>
              <a:t>Follow us on </a:t>
            </a:r>
            <a:r>
              <a:rPr lang="en-GB" dirty="0">
                <a:solidFill>
                  <a:schemeClr val="accent1"/>
                </a:solidFill>
                <a:hlinkClick r:id="rId4">
                  <a:extLst>
                    <a:ext uri="{A12FA001-AC4F-418D-AE19-62706E023703}">
                      <ahyp:hlinkClr xmlns:ahyp="http://schemas.microsoft.com/office/drawing/2018/hyperlinkcolor" val="tx"/>
                    </a:ext>
                  </a:extLst>
                </a:hlinkClick>
              </a:rPr>
              <a:t>Twitter/X</a:t>
            </a:r>
            <a:endParaRPr lang="en-GB" dirty="0">
              <a:solidFill>
                <a:schemeClr val="accent1"/>
              </a:solidFill>
            </a:endParaRPr>
          </a:p>
          <a:p>
            <a:r>
              <a:rPr lang="en-GB" dirty="0"/>
              <a:t>Follow us on </a:t>
            </a:r>
            <a:r>
              <a:rPr lang="en-GB" dirty="0">
                <a:solidFill>
                  <a:schemeClr val="accent1"/>
                </a:solidFill>
                <a:hlinkClick r:id="rId5">
                  <a:extLst>
                    <a:ext uri="{A12FA001-AC4F-418D-AE19-62706E023703}">
                      <ahyp:hlinkClr xmlns:ahyp="http://schemas.microsoft.com/office/drawing/2018/hyperlinkcolor" val="tx"/>
                    </a:ext>
                  </a:extLst>
                </a:hlinkClick>
              </a:rPr>
              <a:t>LinkedIn</a:t>
            </a:r>
            <a:endParaRPr lang="en-GB" dirty="0">
              <a:solidFill>
                <a:schemeClr val="accent1"/>
              </a:solidFill>
            </a:endParaRPr>
          </a:p>
        </p:txBody>
      </p:sp>
    </p:spTree>
    <p:extLst>
      <p:ext uri="{BB962C8B-B14F-4D97-AF65-F5344CB8AC3E}">
        <p14:creationId xmlns:p14="http://schemas.microsoft.com/office/powerpoint/2010/main" val="25113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96FFE95-857D-443F-9741-F16873CE78FD}"/>
              </a:ext>
            </a:extLst>
          </p:cNvPr>
          <p:cNvSpPr>
            <a:spLocks noGrp="1"/>
          </p:cNvSpPr>
          <p:nvPr>
            <p:ph type="body" sz="quarter" idx="15"/>
          </p:nvPr>
        </p:nvSpPr>
        <p:spPr>
          <a:xfrm>
            <a:off x="576263" y="1857905"/>
            <a:ext cx="6472930" cy="1594378"/>
          </a:xfrm>
        </p:spPr>
        <p:txBody>
          <a:bodyPr/>
          <a:lstStyle/>
          <a:p>
            <a:r>
              <a:rPr lang="en-GB" sz="3200" dirty="0"/>
              <a:t>Discover more</a:t>
            </a:r>
            <a:endParaRPr lang="en-GB" sz="3200" dirty="0">
              <a:hlinkClick r:id="rId3">
                <a:extLst>
                  <a:ext uri="{A12FA001-AC4F-418D-AE19-62706E023703}">
                    <ahyp:hlinkClr xmlns:ahyp="http://schemas.microsoft.com/office/drawing/2018/hyperlinkcolor" val="tx"/>
                  </a:ext>
                </a:extLst>
              </a:hlinkClick>
            </a:endParaRPr>
          </a:p>
          <a:p>
            <a:r>
              <a:rPr lang="en-GB" sz="3200" dirty="0">
                <a:solidFill>
                  <a:schemeClr val="accent1"/>
                </a:solidFill>
                <a:hlinkClick r:id="rId3">
                  <a:extLst>
                    <a:ext uri="{A12FA001-AC4F-418D-AE19-62706E023703}">
                      <ahyp:hlinkClr xmlns:ahyp="http://schemas.microsoft.com/office/drawing/2018/hyperlinkcolor" val="tx"/>
                    </a:ext>
                  </a:extLst>
                </a:hlinkClick>
              </a:rPr>
              <a:t>elsevierfoundation.org</a:t>
            </a:r>
            <a:endParaRPr lang="en-GB" sz="3200" dirty="0">
              <a:solidFill>
                <a:schemeClr val="accent1"/>
              </a:solidFill>
            </a:endParaRPr>
          </a:p>
        </p:txBody>
      </p:sp>
      <p:sp>
        <p:nvSpPr>
          <p:cNvPr id="4" name="Text Placeholder 3">
            <a:extLst>
              <a:ext uri="{FF2B5EF4-FFF2-40B4-BE49-F238E27FC236}">
                <a16:creationId xmlns:a16="http://schemas.microsoft.com/office/drawing/2014/main" id="{131F6316-67C8-4836-B213-AD01C8E6DE7A}"/>
              </a:ext>
            </a:extLst>
          </p:cNvPr>
          <p:cNvSpPr>
            <a:spLocks noGrp="1"/>
          </p:cNvSpPr>
          <p:nvPr>
            <p:ph type="body" sz="quarter" idx="14"/>
          </p:nvPr>
        </p:nvSpPr>
        <p:spPr/>
        <p:txBody>
          <a:bodyPr/>
          <a:lstStyle/>
          <a:p>
            <a:r>
              <a:rPr lang="nl-NL" dirty="0"/>
              <a:t>April 2024</a:t>
            </a:r>
          </a:p>
        </p:txBody>
      </p:sp>
      <p:sp>
        <p:nvSpPr>
          <p:cNvPr id="5" name="Text Placeholder 4">
            <a:extLst>
              <a:ext uri="{FF2B5EF4-FFF2-40B4-BE49-F238E27FC236}">
                <a16:creationId xmlns:a16="http://schemas.microsoft.com/office/drawing/2014/main" id="{2EF834B2-996A-497C-85E7-C49E69927C7B}"/>
              </a:ext>
            </a:extLst>
          </p:cNvPr>
          <p:cNvSpPr>
            <a:spLocks noGrp="1"/>
          </p:cNvSpPr>
          <p:nvPr>
            <p:ph type="body" sz="quarter" idx="16"/>
          </p:nvPr>
        </p:nvSpPr>
        <p:spPr/>
        <p:txBody>
          <a:bodyPr/>
          <a:lstStyle/>
          <a:p>
            <a:endParaRPr lang="nl-NL"/>
          </a:p>
        </p:txBody>
      </p:sp>
      <p:sp>
        <p:nvSpPr>
          <p:cNvPr id="2" name="TextBox 1"/>
          <p:cNvSpPr txBox="1"/>
          <p:nvPr/>
        </p:nvSpPr>
        <p:spPr>
          <a:xfrm>
            <a:off x="3355450" y="2528515"/>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80258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3DA34F0-B410-4F87-8F30-8A66025B2A61}"/>
              </a:ext>
            </a:extLst>
          </p:cNvPr>
          <p:cNvSpPr>
            <a:spLocks noGrp="1"/>
          </p:cNvSpPr>
          <p:nvPr>
            <p:ph type="title"/>
          </p:nvPr>
        </p:nvSpPr>
        <p:spPr/>
        <p:txBody>
          <a:bodyPr/>
          <a:lstStyle/>
          <a:p>
            <a:r>
              <a:rPr lang="en-US" dirty="0"/>
              <a:t>Who we are </a:t>
            </a:r>
            <a:r>
              <a:rPr lang="en-NL" dirty="0"/>
              <a:t>|</a:t>
            </a:r>
            <a:r>
              <a:rPr lang="en-NL" dirty="0">
                <a:solidFill>
                  <a:srgbClr val="FF6C00"/>
                </a:solidFill>
              </a:rPr>
              <a:t> Our history</a:t>
            </a:r>
            <a:endParaRPr lang="en-GB" dirty="0"/>
          </a:p>
        </p:txBody>
      </p:sp>
      <p:pic>
        <p:nvPicPr>
          <p:cNvPr id="13" name="Picture 12" descr="Timeline&#10;&#10;Description automatically generated">
            <a:extLst>
              <a:ext uri="{FF2B5EF4-FFF2-40B4-BE49-F238E27FC236}">
                <a16:creationId xmlns:a16="http://schemas.microsoft.com/office/drawing/2014/main" id="{604ED072-E22F-E5EC-F9DA-8ABDF69A6C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756" y="964335"/>
            <a:ext cx="8828487" cy="4109423"/>
          </a:xfrm>
          <a:prstGeom prst="rect">
            <a:avLst/>
          </a:prstGeom>
        </p:spPr>
      </p:pic>
    </p:spTree>
    <p:custDataLst>
      <p:tags r:id="rId1"/>
    </p:custDataLst>
    <p:extLst>
      <p:ext uri="{BB962C8B-B14F-4D97-AF65-F5344CB8AC3E}">
        <p14:creationId xmlns:p14="http://schemas.microsoft.com/office/powerpoint/2010/main" val="127189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C23CA-E34E-4BF9-B960-35207DE0C046}"/>
              </a:ext>
            </a:extLst>
          </p:cNvPr>
          <p:cNvSpPr>
            <a:spLocks noGrp="1"/>
          </p:cNvSpPr>
          <p:nvPr>
            <p:ph type="title"/>
          </p:nvPr>
        </p:nvSpPr>
        <p:spPr/>
        <p:txBody>
          <a:bodyPr/>
          <a:lstStyle/>
          <a:p>
            <a:r>
              <a:rPr lang="en-US" dirty="0"/>
              <a:t>What we do </a:t>
            </a:r>
            <a:r>
              <a:rPr lang="en-NL" dirty="0"/>
              <a:t>|</a:t>
            </a:r>
            <a:r>
              <a:rPr lang="en-NL" dirty="0">
                <a:solidFill>
                  <a:srgbClr val="FF6C00"/>
                </a:solidFill>
              </a:rPr>
              <a:t> Our impact</a:t>
            </a:r>
            <a:endParaRPr lang="en-GB" dirty="0"/>
          </a:p>
        </p:txBody>
      </p:sp>
      <p:sp>
        <p:nvSpPr>
          <p:cNvPr id="33" name="TextBox 32">
            <a:extLst>
              <a:ext uri="{FF2B5EF4-FFF2-40B4-BE49-F238E27FC236}">
                <a16:creationId xmlns:a16="http://schemas.microsoft.com/office/drawing/2014/main" id="{414FE91A-FFB1-694E-8A3B-EDDB6530C33A}"/>
              </a:ext>
            </a:extLst>
          </p:cNvPr>
          <p:cNvSpPr txBox="1"/>
          <p:nvPr/>
        </p:nvSpPr>
        <p:spPr>
          <a:xfrm>
            <a:off x="2791505" y="2278726"/>
            <a:ext cx="1429275" cy="553998"/>
          </a:xfrm>
          <a:prstGeom prst="rect">
            <a:avLst/>
          </a:prstGeom>
          <a:noFill/>
        </p:spPr>
        <p:txBody>
          <a:bodyPr wrap="square" rtlCol="0">
            <a:spAutoFit/>
          </a:bodyPr>
          <a:lstStyle/>
          <a:p>
            <a:pPr algn="ctr">
              <a:defRPr/>
            </a:pPr>
            <a:r>
              <a:rPr lang="en-GB" sz="1500" b="1" dirty="0"/>
              <a:t>70+ COUNTRIES</a:t>
            </a:r>
          </a:p>
        </p:txBody>
      </p:sp>
      <p:grpSp>
        <p:nvGrpSpPr>
          <p:cNvPr id="9" name="Group 8">
            <a:extLst>
              <a:ext uri="{FF2B5EF4-FFF2-40B4-BE49-F238E27FC236}">
                <a16:creationId xmlns:a16="http://schemas.microsoft.com/office/drawing/2014/main" id="{D65EC650-1C6C-3741-A19C-7FC339D1855B}"/>
              </a:ext>
            </a:extLst>
          </p:cNvPr>
          <p:cNvGrpSpPr/>
          <p:nvPr/>
        </p:nvGrpSpPr>
        <p:grpSpPr>
          <a:xfrm>
            <a:off x="816775" y="1152908"/>
            <a:ext cx="950955" cy="950955"/>
            <a:chOff x="4369748" y="1122174"/>
            <a:chExt cx="950955" cy="950955"/>
          </a:xfrm>
        </p:grpSpPr>
        <p:sp>
          <p:nvSpPr>
            <p:cNvPr id="32" name="Oval 31">
              <a:extLst>
                <a:ext uri="{FF2B5EF4-FFF2-40B4-BE49-F238E27FC236}">
                  <a16:creationId xmlns:a16="http://schemas.microsoft.com/office/drawing/2014/main" id="{684AC7A4-4BE4-334B-B374-776581A31490}"/>
                </a:ext>
              </a:extLst>
            </p:cNvPr>
            <p:cNvSpPr/>
            <p:nvPr/>
          </p:nvSpPr>
          <p:spPr>
            <a:xfrm>
              <a:off x="4369748" y="1122174"/>
              <a:ext cx="950955" cy="950955"/>
            </a:xfrm>
            <a:prstGeom prst="ellipse">
              <a:avLst/>
            </a:prstGeom>
            <a:solidFill>
              <a:schemeClr val="bg1"/>
            </a:solidFill>
            <a:ln w="19050">
              <a:solidFill>
                <a:schemeClr val="tx1">
                  <a:lumMod val="40000"/>
                  <a:lumOff val="60000"/>
                </a:schemeClr>
              </a:solidFill>
            </a:ln>
            <a:effectLst>
              <a:outerShdw blurRad="88900" dist="50800" dir="5400000" sx="101000" sy="101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dirty="0">
                <a:solidFill>
                  <a:prstClr val="white"/>
                </a:solidFill>
                <a:latin typeface="Arial" panose="020B0604020202020204" pitchFamily="34" charset="0"/>
              </a:endParaRPr>
            </a:p>
          </p:txBody>
        </p:sp>
        <p:pic>
          <p:nvPicPr>
            <p:cNvPr id="7" name="Picture 6">
              <a:extLst>
                <a:ext uri="{FF2B5EF4-FFF2-40B4-BE49-F238E27FC236}">
                  <a16:creationId xmlns:a16="http://schemas.microsoft.com/office/drawing/2014/main" id="{938BE28F-FB2D-6849-984F-6C7097AB754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400756" y="1154533"/>
              <a:ext cx="886235" cy="886235"/>
            </a:xfrm>
            <a:prstGeom prst="rect">
              <a:avLst/>
            </a:prstGeom>
          </p:spPr>
        </p:pic>
      </p:grpSp>
      <p:grpSp>
        <p:nvGrpSpPr>
          <p:cNvPr id="11" name="Group 10">
            <a:extLst>
              <a:ext uri="{FF2B5EF4-FFF2-40B4-BE49-F238E27FC236}">
                <a16:creationId xmlns:a16="http://schemas.microsoft.com/office/drawing/2014/main" id="{A8237059-FC10-E840-BE2D-3EB926656EE0}"/>
              </a:ext>
            </a:extLst>
          </p:cNvPr>
          <p:cNvGrpSpPr/>
          <p:nvPr/>
        </p:nvGrpSpPr>
        <p:grpSpPr>
          <a:xfrm>
            <a:off x="7376270" y="1148187"/>
            <a:ext cx="950955" cy="950955"/>
            <a:chOff x="5967468" y="1122174"/>
            <a:chExt cx="950955" cy="950955"/>
          </a:xfrm>
        </p:grpSpPr>
        <p:sp>
          <p:nvSpPr>
            <p:cNvPr id="35" name="Oval 34">
              <a:extLst>
                <a:ext uri="{FF2B5EF4-FFF2-40B4-BE49-F238E27FC236}">
                  <a16:creationId xmlns:a16="http://schemas.microsoft.com/office/drawing/2014/main" id="{F5AF969B-7E35-2F41-A9B1-498ECC35F6CF}"/>
                </a:ext>
              </a:extLst>
            </p:cNvPr>
            <p:cNvSpPr/>
            <p:nvPr/>
          </p:nvSpPr>
          <p:spPr>
            <a:xfrm>
              <a:off x="5967468" y="1122174"/>
              <a:ext cx="950955" cy="950955"/>
            </a:xfrm>
            <a:prstGeom prst="ellipse">
              <a:avLst/>
            </a:prstGeom>
            <a:solidFill>
              <a:schemeClr val="bg1"/>
            </a:solidFill>
            <a:ln w="19050">
              <a:solidFill>
                <a:schemeClr val="tx1">
                  <a:lumMod val="40000"/>
                  <a:lumOff val="60000"/>
                </a:schemeClr>
              </a:solidFill>
            </a:ln>
            <a:effectLst>
              <a:outerShdw blurRad="88900" dist="50800" dir="5400000" sx="101000" sy="101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dirty="0">
                <a:solidFill>
                  <a:prstClr val="white"/>
                </a:solidFill>
                <a:latin typeface="Arial" panose="020B0604020202020204" pitchFamily="34" charset="0"/>
              </a:endParaRPr>
            </a:p>
          </p:txBody>
        </p:sp>
        <p:pic>
          <p:nvPicPr>
            <p:cNvPr id="36" name="Picture 35">
              <a:extLst>
                <a:ext uri="{FF2B5EF4-FFF2-40B4-BE49-F238E27FC236}">
                  <a16:creationId xmlns:a16="http://schemas.microsoft.com/office/drawing/2014/main" id="{50EB3EE9-EFF0-3D49-B1E9-A9D6C19F534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98476" y="1154533"/>
              <a:ext cx="886235" cy="886235"/>
            </a:xfrm>
            <a:prstGeom prst="rect">
              <a:avLst/>
            </a:prstGeom>
          </p:spPr>
        </p:pic>
      </p:grpSp>
      <p:grpSp>
        <p:nvGrpSpPr>
          <p:cNvPr id="12" name="Group 11">
            <a:extLst>
              <a:ext uri="{FF2B5EF4-FFF2-40B4-BE49-F238E27FC236}">
                <a16:creationId xmlns:a16="http://schemas.microsoft.com/office/drawing/2014/main" id="{7995F48A-F009-B64D-9905-23A0D52C9215}"/>
              </a:ext>
            </a:extLst>
          </p:cNvPr>
          <p:cNvGrpSpPr/>
          <p:nvPr/>
        </p:nvGrpSpPr>
        <p:grpSpPr>
          <a:xfrm>
            <a:off x="5247261" y="1147256"/>
            <a:ext cx="950955" cy="950955"/>
            <a:chOff x="4403460" y="3144179"/>
            <a:chExt cx="950955" cy="950955"/>
          </a:xfrm>
        </p:grpSpPr>
        <p:sp>
          <p:nvSpPr>
            <p:cNvPr id="37" name="Oval 36">
              <a:extLst>
                <a:ext uri="{FF2B5EF4-FFF2-40B4-BE49-F238E27FC236}">
                  <a16:creationId xmlns:a16="http://schemas.microsoft.com/office/drawing/2014/main" id="{F9C6D96D-0FE1-1B44-A0DF-259D51BDB427}"/>
                </a:ext>
              </a:extLst>
            </p:cNvPr>
            <p:cNvSpPr/>
            <p:nvPr/>
          </p:nvSpPr>
          <p:spPr>
            <a:xfrm>
              <a:off x="4403460" y="3144179"/>
              <a:ext cx="950955" cy="950955"/>
            </a:xfrm>
            <a:prstGeom prst="ellipse">
              <a:avLst/>
            </a:prstGeom>
            <a:solidFill>
              <a:schemeClr val="bg1"/>
            </a:solidFill>
            <a:ln w="19050">
              <a:solidFill>
                <a:schemeClr val="tx1">
                  <a:lumMod val="40000"/>
                  <a:lumOff val="60000"/>
                </a:schemeClr>
              </a:solidFill>
            </a:ln>
            <a:effectLst>
              <a:outerShdw blurRad="88900" dist="50800" dir="5400000" sx="101000" sy="101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dirty="0">
                <a:solidFill>
                  <a:prstClr val="white"/>
                </a:solidFill>
                <a:latin typeface="Arial" panose="020B0604020202020204" pitchFamily="34" charset="0"/>
              </a:endParaRPr>
            </a:p>
          </p:txBody>
        </p:sp>
        <p:pic>
          <p:nvPicPr>
            <p:cNvPr id="38" name="Picture 37">
              <a:extLst>
                <a:ext uri="{FF2B5EF4-FFF2-40B4-BE49-F238E27FC236}">
                  <a16:creationId xmlns:a16="http://schemas.microsoft.com/office/drawing/2014/main" id="{BD3E2856-5BD6-CA4F-AF35-17157CC6B71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434468" y="3176538"/>
              <a:ext cx="886235" cy="886235"/>
            </a:xfrm>
            <a:prstGeom prst="rect">
              <a:avLst/>
            </a:prstGeom>
          </p:spPr>
        </p:pic>
      </p:grpSp>
      <p:sp>
        <p:nvSpPr>
          <p:cNvPr id="39" name="TextBox 38">
            <a:extLst>
              <a:ext uri="{FF2B5EF4-FFF2-40B4-BE49-F238E27FC236}">
                <a16:creationId xmlns:a16="http://schemas.microsoft.com/office/drawing/2014/main" id="{F4BB9664-6499-474B-9AAC-986A9574C9A3}"/>
              </a:ext>
            </a:extLst>
          </p:cNvPr>
          <p:cNvSpPr txBox="1"/>
          <p:nvPr/>
        </p:nvSpPr>
        <p:spPr>
          <a:xfrm>
            <a:off x="7135757" y="2285197"/>
            <a:ext cx="1429275" cy="553998"/>
          </a:xfrm>
          <a:prstGeom prst="rect">
            <a:avLst/>
          </a:prstGeom>
          <a:noFill/>
        </p:spPr>
        <p:txBody>
          <a:bodyPr wrap="square" rtlCol="0">
            <a:spAutoFit/>
          </a:bodyPr>
          <a:lstStyle/>
          <a:p>
            <a:pPr algn="ctr">
              <a:defRPr/>
            </a:pPr>
            <a:r>
              <a:rPr lang="en-GB" sz="1500" b="1" dirty="0"/>
              <a:t>15+ </a:t>
            </a:r>
          </a:p>
          <a:p>
            <a:pPr algn="ctr">
              <a:defRPr/>
            </a:pPr>
            <a:r>
              <a:rPr lang="en-GB" sz="1500" b="1" dirty="0"/>
              <a:t>MILLION USD</a:t>
            </a:r>
          </a:p>
        </p:txBody>
      </p:sp>
      <p:sp>
        <p:nvSpPr>
          <p:cNvPr id="40" name="TextBox 39">
            <a:extLst>
              <a:ext uri="{FF2B5EF4-FFF2-40B4-BE49-F238E27FC236}">
                <a16:creationId xmlns:a16="http://schemas.microsoft.com/office/drawing/2014/main" id="{7C1394A4-4A71-C148-82F7-149849CDBF29}"/>
              </a:ext>
            </a:extLst>
          </p:cNvPr>
          <p:cNvSpPr txBox="1"/>
          <p:nvPr/>
        </p:nvSpPr>
        <p:spPr>
          <a:xfrm>
            <a:off x="526263" y="2278726"/>
            <a:ext cx="1429275" cy="553998"/>
          </a:xfrm>
          <a:prstGeom prst="rect">
            <a:avLst/>
          </a:prstGeom>
          <a:noFill/>
        </p:spPr>
        <p:txBody>
          <a:bodyPr wrap="square" rtlCol="0">
            <a:spAutoFit/>
          </a:bodyPr>
          <a:lstStyle/>
          <a:p>
            <a:pPr algn="ctr">
              <a:defRPr/>
            </a:pPr>
            <a:r>
              <a:rPr lang="en-GB" sz="1500" b="1" dirty="0"/>
              <a:t>19 </a:t>
            </a:r>
          </a:p>
          <a:p>
            <a:pPr algn="ctr">
              <a:defRPr/>
            </a:pPr>
            <a:r>
              <a:rPr lang="en-GB" sz="1500" b="1" dirty="0"/>
              <a:t>YEARS</a:t>
            </a:r>
          </a:p>
        </p:txBody>
      </p:sp>
      <p:sp>
        <p:nvSpPr>
          <p:cNvPr id="41" name="TextBox 40">
            <a:extLst>
              <a:ext uri="{FF2B5EF4-FFF2-40B4-BE49-F238E27FC236}">
                <a16:creationId xmlns:a16="http://schemas.microsoft.com/office/drawing/2014/main" id="{6CDAF80E-E6B8-EF40-9762-C7E2FDCDA175}"/>
              </a:ext>
            </a:extLst>
          </p:cNvPr>
          <p:cNvSpPr txBox="1"/>
          <p:nvPr/>
        </p:nvSpPr>
        <p:spPr>
          <a:xfrm>
            <a:off x="5006748" y="2285197"/>
            <a:ext cx="1429275" cy="553998"/>
          </a:xfrm>
          <a:prstGeom prst="rect">
            <a:avLst/>
          </a:prstGeom>
          <a:noFill/>
        </p:spPr>
        <p:txBody>
          <a:bodyPr wrap="square" rtlCol="0">
            <a:spAutoFit/>
          </a:bodyPr>
          <a:lstStyle/>
          <a:p>
            <a:pPr algn="ctr">
              <a:defRPr/>
            </a:pPr>
            <a:r>
              <a:rPr lang="en-GB" sz="1500" b="1" dirty="0"/>
              <a:t>100+ </a:t>
            </a:r>
          </a:p>
          <a:p>
            <a:pPr algn="ctr">
              <a:defRPr/>
            </a:pPr>
            <a:r>
              <a:rPr lang="en-GB" sz="1500" b="1" dirty="0"/>
              <a:t>PARTNERS</a:t>
            </a:r>
          </a:p>
        </p:txBody>
      </p:sp>
      <p:grpSp>
        <p:nvGrpSpPr>
          <p:cNvPr id="42" name="Group 41">
            <a:extLst>
              <a:ext uri="{FF2B5EF4-FFF2-40B4-BE49-F238E27FC236}">
                <a16:creationId xmlns:a16="http://schemas.microsoft.com/office/drawing/2014/main" id="{3623A0D3-8AF9-F04A-8F1E-EC21C2A7921D}"/>
              </a:ext>
            </a:extLst>
          </p:cNvPr>
          <p:cNvGrpSpPr/>
          <p:nvPr/>
        </p:nvGrpSpPr>
        <p:grpSpPr>
          <a:xfrm>
            <a:off x="3032018" y="1147256"/>
            <a:ext cx="950955" cy="950955"/>
            <a:chOff x="4369748" y="1122174"/>
            <a:chExt cx="950955" cy="950955"/>
          </a:xfrm>
        </p:grpSpPr>
        <p:sp>
          <p:nvSpPr>
            <p:cNvPr id="43" name="Oval 42">
              <a:extLst>
                <a:ext uri="{FF2B5EF4-FFF2-40B4-BE49-F238E27FC236}">
                  <a16:creationId xmlns:a16="http://schemas.microsoft.com/office/drawing/2014/main" id="{BF3779D4-D906-C44C-82F9-25BF4B46DA56}"/>
                </a:ext>
              </a:extLst>
            </p:cNvPr>
            <p:cNvSpPr/>
            <p:nvPr/>
          </p:nvSpPr>
          <p:spPr>
            <a:xfrm>
              <a:off x="4369748" y="1122174"/>
              <a:ext cx="950955" cy="950955"/>
            </a:xfrm>
            <a:prstGeom prst="ellipse">
              <a:avLst/>
            </a:prstGeom>
            <a:solidFill>
              <a:schemeClr val="bg1"/>
            </a:solidFill>
            <a:ln w="19050">
              <a:solidFill>
                <a:schemeClr val="tx1">
                  <a:lumMod val="40000"/>
                  <a:lumOff val="60000"/>
                </a:schemeClr>
              </a:solidFill>
            </a:ln>
            <a:effectLst>
              <a:outerShdw blurRad="88900" dist="50800" dir="5400000" sx="101000" sy="101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25" dirty="0">
                <a:solidFill>
                  <a:prstClr val="white"/>
                </a:solidFill>
                <a:latin typeface="Arial" panose="020B0604020202020204" pitchFamily="34" charset="0"/>
              </a:endParaRPr>
            </a:p>
          </p:txBody>
        </p:sp>
        <p:pic>
          <p:nvPicPr>
            <p:cNvPr id="44" name="Picture 43" descr="Icon&#10;&#10;Description automatically generated">
              <a:extLst>
                <a:ext uri="{FF2B5EF4-FFF2-40B4-BE49-F238E27FC236}">
                  <a16:creationId xmlns:a16="http://schemas.microsoft.com/office/drawing/2014/main" id="{6966E408-4486-2D40-9B3A-2D12839CC41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400756" y="1154533"/>
              <a:ext cx="886235" cy="886235"/>
            </a:xfrm>
            <a:prstGeom prst="rect">
              <a:avLst/>
            </a:prstGeom>
          </p:spPr>
        </p:pic>
      </p:grpSp>
      <p:sp>
        <p:nvSpPr>
          <p:cNvPr id="45" name="Title 1">
            <a:extLst>
              <a:ext uri="{FF2B5EF4-FFF2-40B4-BE49-F238E27FC236}">
                <a16:creationId xmlns:a16="http://schemas.microsoft.com/office/drawing/2014/main" id="{4919FDB8-4725-A041-8388-739CE84C0A81}"/>
              </a:ext>
            </a:extLst>
          </p:cNvPr>
          <p:cNvSpPr txBox="1">
            <a:spLocks/>
          </p:cNvSpPr>
          <p:nvPr/>
        </p:nvSpPr>
        <p:spPr>
          <a:xfrm>
            <a:off x="815421" y="3289872"/>
            <a:ext cx="5381441" cy="1514377"/>
          </a:xfrm>
          <a:prstGeom prst="rect">
            <a:avLst/>
          </a:prstGeom>
        </p:spPr>
        <p:txBody>
          <a:bodyPr vert="horz" lIns="0" tIns="0" rIns="0" bIns="0" rtlCol="0" anchor="ctr" anchorCtr="0">
            <a:noAutofit/>
          </a:bodyPr>
          <a:lst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a:lstStyle>
          <a:p>
            <a:r>
              <a:rPr lang="en-GB" dirty="0"/>
              <a:t>“I’ve always wanted to do something to make the world better. This Award will </a:t>
            </a:r>
            <a:br>
              <a:rPr lang="en-GB" dirty="0"/>
            </a:br>
            <a:r>
              <a:rPr lang="en-GB" dirty="0"/>
              <a:t>help me get exposure and create more opportunities for my research.”</a:t>
            </a:r>
          </a:p>
        </p:txBody>
      </p:sp>
      <p:sp>
        <p:nvSpPr>
          <p:cNvPr id="46" name="TextBox 45">
            <a:extLst>
              <a:ext uri="{FF2B5EF4-FFF2-40B4-BE49-F238E27FC236}">
                <a16:creationId xmlns:a16="http://schemas.microsoft.com/office/drawing/2014/main" id="{6D0097F5-5EF3-3B45-B56D-1FF7CF898659}"/>
              </a:ext>
            </a:extLst>
          </p:cNvPr>
          <p:cNvSpPr txBox="1"/>
          <p:nvPr/>
        </p:nvSpPr>
        <p:spPr>
          <a:xfrm>
            <a:off x="6517178" y="4124552"/>
            <a:ext cx="2248223" cy="769441"/>
          </a:xfrm>
          <a:prstGeom prst="rect">
            <a:avLst/>
          </a:prstGeom>
          <a:noFill/>
        </p:spPr>
        <p:txBody>
          <a:bodyPr wrap="square">
            <a:spAutoFit/>
          </a:bodyPr>
          <a:lstStyle/>
          <a:p>
            <a:pPr algn="r"/>
            <a:r>
              <a:rPr lang="en-GB" sz="1100" dirty="0">
                <a:solidFill>
                  <a:schemeClr val="accent3"/>
                </a:solidFill>
              </a:rPr>
              <a:t>Marian </a:t>
            </a:r>
            <a:r>
              <a:rPr lang="en-GB" sz="1100" dirty="0" err="1">
                <a:solidFill>
                  <a:schemeClr val="accent3"/>
                </a:solidFill>
              </a:rPr>
              <a:t>Asantewah</a:t>
            </a:r>
            <a:r>
              <a:rPr lang="en-GB" sz="1100" dirty="0">
                <a:solidFill>
                  <a:schemeClr val="accent3"/>
                </a:solidFill>
              </a:rPr>
              <a:t> </a:t>
            </a:r>
            <a:r>
              <a:rPr lang="en-GB" sz="1100" dirty="0" err="1">
                <a:solidFill>
                  <a:schemeClr val="accent3"/>
                </a:solidFill>
              </a:rPr>
              <a:t>Nkasah</a:t>
            </a:r>
            <a:r>
              <a:rPr lang="en-GB" sz="1100" dirty="0">
                <a:solidFill>
                  <a:schemeClr val="accent3"/>
                </a:solidFill>
              </a:rPr>
              <a:t> </a:t>
            </a:r>
            <a:br>
              <a:rPr lang="en-GB" sz="1100" dirty="0">
                <a:solidFill>
                  <a:schemeClr val="accent3"/>
                </a:solidFill>
              </a:rPr>
            </a:br>
            <a:r>
              <a:rPr lang="en-GB" sz="1100" dirty="0">
                <a:solidFill>
                  <a:schemeClr val="accent3"/>
                </a:solidFill>
              </a:rPr>
              <a:t>2021 OWSD-Elsevier Foundation Women in Science Award winner, Ghana</a:t>
            </a:r>
            <a:endParaRPr lang="en-US" sz="1100" dirty="0">
              <a:solidFill>
                <a:schemeClr val="accent3"/>
              </a:solidFill>
            </a:endParaRPr>
          </a:p>
        </p:txBody>
      </p:sp>
    </p:spTree>
    <p:extLst>
      <p:ext uri="{BB962C8B-B14F-4D97-AF65-F5344CB8AC3E}">
        <p14:creationId xmlns:p14="http://schemas.microsoft.com/office/powerpoint/2010/main" val="38863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What we do </a:t>
            </a:r>
            <a:r>
              <a:rPr lang="en-NL" dirty="0"/>
              <a:t>|</a:t>
            </a:r>
            <a:r>
              <a:rPr lang="en-NL" dirty="0">
                <a:solidFill>
                  <a:srgbClr val="FF6C00"/>
                </a:solidFill>
              </a:rPr>
              <a:t> Our programs</a:t>
            </a:r>
            <a:endParaRPr lang="en-US" dirty="0">
              <a:solidFill>
                <a:srgbClr val="FF6C00"/>
              </a:solidFill>
            </a:endParaRPr>
          </a:p>
        </p:txBody>
      </p:sp>
      <p:sp>
        <p:nvSpPr>
          <p:cNvPr id="19" name="Text Placeholder 18"/>
          <p:cNvSpPr>
            <a:spLocks noGrp="1"/>
          </p:cNvSpPr>
          <p:nvPr>
            <p:ph type="body" sz="quarter" idx="13"/>
          </p:nvPr>
        </p:nvSpPr>
        <p:spPr>
          <a:xfrm>
            <a:off x="576263" y="1269103"/>
            <a:ext cx="6996846" cy="3264797"/>
          </a:xfrm>
        </p:spPr>
        <p:txBody>
          <a:bodyPr>
            <a:normAutofit fontScale="92500" lnSpcReduction="20000"/>
          </a:bodyPr>
          <a:lstStyle/>
          <a:p>
            <a:pPr marL="0" indent="0">
              <a:buNone/>
            </a:pPr>
            <a:r>
              <a:rPr lang="en-GB" dirty="0">
                <a:solidFill>
                  <a:schemeClr val="accent2"/>
                </a:solidFill>
              </a:rPr>
              <a:t>Inclusive Research</a:t>
            </a:r>
            <a:br>
              <a:rPr lang="en-GB" dirty="0"/>
            </a:br>
            <a:r>
              <a:rPr lang="en-GB" dirty="0"/>
              <a:t>The future of science requires a robust and diverse workforce drawn from all corners of society. Our programs advance women in science, encourage underserved youth to choose STEM careers, and widen access to academic knowledge for scientists in developing countries.</a:t>
            </a:r>
          </a:p>
          <a:p>
            <a:pPr marL="0" indent="0">
              <a:buNone/>
            </a:pPr>
            <a:endParaRPr lang="en-GB" dirty="0"/>
          </a:p>
          <a:p>
            <a:pPr marL="0" indent="0">
              <a:buNone/>
            </a:pPr>
            <a:r>
              <a:rPr lang="en-GB" dirty="0">
                <a:solidFill>
                  <a:schemeClr val="accent2"/>
                </a:solidFill>
              </a:rPr>
              <a:t>Inclusive Health</a:t>
            </a:r>
            <a:br>
              <a:rPr lang="en-GB" dirty="0"/>
            </a:br>
            <a:r>
              <a:rPr lang="en-GB" dirty="0"/>
              <a:t>Information technology can significantly advance the delivery of healthcare in vulnerable communities. Our partnerships support organizations working to improve health outcomes in underserved communities through the innovative use of health information.</a:t>
            </a:r>
            <a:br>
              <a:rPr lang="en-GB" dirty="0"/>
            </a:br>
            <a:endParaRPr lang="en-GB" dirty="0"/>
          </a:p>
          <a:p>
            <a:pPr marL="0" indent="0">
              <a:buNone/>
            </a:pPr>
            <a:endParaRPr lang="en-GB" dirty="0"/>
          </a:p>
          <a:p>
            <a:pPr marL="0" indent="0">
              <a:buNone/>
            </a:pPr>
            <a:r>
              <a:rPr lang="en-GB" dirty="0"/>
              <a:t>Currently: 20+ partnerships in 10+ countries</a:t>
            </a:r>
          </a:p>
        </p:txBody>
      </p:sp>
      <p:sp>
        <p:nvSpPr>
          <p:cNvPr id="2" name="Slide Number Placeholder 1">
            <a:extLst>
              <a:ext uri="{FF2B5EF4-FFF2-40B4-BE49-F238E27FC236}">
                <a16:creationId xmlns:a16="http://schemas.microsoft.com/office/drawing/2014/main" id="{D030718C-8CC6-4FC5-AE00-827EAD3B2E6A}"/>
              </a:ext>
            </a:extLst>
          </p:cNvPr>
          <p:cNvSpPr>
            <a:spLocks noGrp="1"/>
          </p:cNvSpPr>
          <p:nvPr>
            <p:ph type="sldNum" sz="quarter" idx="16"/>
          </p:nvPr>
        </p:nvSpPr>
        <p:spPr/>
        <p:txBody>
          <a:bodyPr/>
          <a:lstStyle/>
          <a:p>
            <a:fld id="{82F89014-7F8D-47C1-8D79-17A715C9D2BB}" type="slidenum">
              <a:rPr lang="nl-NL" smtClean="0"/>
              <a:pPr/>
              <a:t>5</a:t>
            </a:fld>
            <a:endParaRPr lang="nl-NL" dirty="0"/>
          </a:p>
        </p:txBody>
      </p:sp>
      <p:sp>
        <p:nvSpPr>
          <p:cNvPr id="3" name="TextBox 2">
            <a:extLst>
              <a:ext uri="{FF2B5EF4-FFF2-40B4-BE49-F238E27FC236}">
                <a16:creationId xmlns:a16="http://schemas.microsoft.com/office/drawing/2014/main" id="{087AD674-246A-B240-B3A0-F3916CA1CC58}"/>
              </a:ext>
            </a:extLst>
          </p:cNvPr>
          <p:cNvSpPr txBox="1"/>
          <p:nvPr/>
        </p:nvSpPr>
        <p:spPr>
          <a:xfrm>
            <a:off x="3235569" y="609600"/>
            <a:ext cx="184731" cy="369332"/>
          </a:xfrm>
          <a:prstGeom prst="rect">
            <a:avLst/>
          </a:prstGeom>
          <a:noFill/>
        </p:spPr>
        <p:txBody>
          <a:bodyPr wrap="none" rtlCol="0">
            <a:spAutoFit/>
          </a:bodyPr>
          <a:lstStyle/>
          <a:p>
            <a:endParaRPr lang="en-US" dirty="0"/>
          </a:p>
        </p:txBody>
      </p:sp>
      <p:pic>
        <p:nvPicPr>
          <p:cNvPr id="5" name="Picture 4" descr="Icon&#10;&#10;Description automatically generated">
            <a:extLst>
              <a:ext uri="{FF2B5EF4-FFF2-40B4-BE49-F238E27FC236}">
                <a16:creationId xmlns:a16="http://schemas.microsoft.com/office/drawing/2014/main" id="{97407E81-53DB-AA45-9AA0-43EC6239C8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74903" y="1269103"/>
            <a:ext cx="968400" cy="968400"/>
          </a:xfrm>
          <a:prstGeom prst="rect">
            <a:avLst/>
          </a:prstGeom>
        </p:spPr>
      </p:pic>
      <p:pic>
        <p:nvPicPr>
          <p:cNvPr id="9" name="Picture 8">
            <a:extLst>
              <a:ext uri="{FF2B5EF4-FFF2-40B4-BE49-F238E27FC236}">
                <a16:creationId xmlns:a16="http://schemas.microsoft.com/office/drawing/2014/main" id="{13895AFA-D0A7-774F-AA94-C00B74F021A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674903" y="2806518"/>
            <a:ext cx="968986" cy="968986"/>
          </a:xfrm>
          <a:prstGeom prst="rect">
            <a:avLst/>
          </a:prstGeom>
        </p:spPr>
      </p:pic>
    </p:spTree>
    <p:extLst>
      <p:ext uri="{BB962C8B-B14F-4D97-AF65-F5344CB8AC3E}">
        <p14:creationId xmlns:p14="http://schemas.microsoft.com/office/powerpoint/2010/main" val="179229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How we work </a:t>
            </a:r>
            <a:r>
              <a:rPr lang="en-NL" dirty="0"/>
              <a:t>|</a:t>
            </a:r>
            <a:r>
              <a:rPr lang="en-NL" dirty="0">
                <a:solidFill>
                  <a:srgbClr val="FF6C00"/>
                </a:solidFill>
              </a:rPr>
              <a:t> Our team</a:t>
            </a:r>
            <a:endParaRPr lang="en-US" dirty="0">
              <a:solidFill>
                <a:srgbClr val="FF6C00"/>
              </a:solidFill>
            </a:endParaRPr>
          </a:p>
        </p:txBody>
      </p:sp>
      <p:sp>
        <p:nvSpPr>
          <p:cNvPr id="19" name="Text Placeholder 18"/>
          <p:cNvSpPr>
            <a:spLocks noGrp="1"/>
          </p:cNvSpPr>
          <p:nvPr>
            <p:ph type="body" sz="quarter" idx="13"/>
          </p:nvPr>
        </p:nvSpPr>
        <p:spPr/>
        <p:txBody>
          <a:bodyPr vert="horz" lIns="0" tIns="0" rIns="0" bIns="0" rtlCol="0" anchor="t">
            <a:normAutofit/>
          </a:bodyPr>
          <a:lstStyle/>
          <a:p>
            <a:pPr marL="287655" indent="-287655"/>
            <a:r>
              <a:rPr lang="en-GB" sz="1600" dirty="0"/>
              <a:t>On a day-to-day basis, the Elsevier Foundation is run by a small core team consists of an Executive Director, Partnerships Director, Coordinator and Communications Director.</a:t>
            </a:r>
            <a:endParaRPr lang="en-GB" sz="1600" dirty="0">
              <a:cs typeface="Arial"/>
            </a:endParaRPr>
          </a:p>
          <a:p>
            <a:pPr marL="287655" indent="-287655"/>
            <a:r>
              <a:rPr lang="en-GB" sz="1600" dirty="0"/>
              <a:t>The team receives support from a Treasurer and Legal Counsel. </a:t>
            </a:r>
            <a:endParaRPr lang="en-GB" sz="1600" dirty="0">
              <a:cs typeface="Arial"/>
            </a:endParaRPr>
          </a:p>
          <a:p>
            <a:pPr marL="287655" indent="-287655"/>
            <a:r>
              <a:rPr lang="en-GB" sz="1600" dirty="0"/>
              <a:t>In addition to annual programmatic funding, Elsevier provides funding to cover the administrative costs of running the Foundation and in-kind support through marketing, media outreach, data science expertise, analytics and volunteer support as needed from throughout the company.</a:t>
            </a:r>
            <a:endParaRPr lang="en-GB" sz="1600" dirty="0">
              <a:cs typeface="Arial"/>
            </a:endParaRPr>
          </a:p>
        </p:txBody>
      </p:sp>
      <p:sp>
        <p:nvSpPr>
          <p:cNvPr id="2" name="Slide Number Placeholder 1">
            <a:extLst>
              <a:ext uri="{FF2B5EF4-FFF2-40B4-BE49-F238E27FC236}">
                <a16:creationId xmlns:a16="http://schemas.microsoft.com/office/drawing/2014/main" id="{D030718C-8CC6-4FC5-AE00-827EAD3B2E6A}"/>
              </a:ext>
            </a:extLst>
          </p:cNvPr>
          <p:cNvSpPr>
            <a:spLocks noGrp="1"/>
          </p:cNvSpPr>
          <p:nvPr>
            <p:ph type="sldNum" sz="quarter" idx="16"/>
          </p:nvPr>
        </p:nvSpPr>
        <p:spPr/>
        <p:txBody>
          <a:bodyPr/>
          <a:lstStyle/>
          <a:p>
            <a:fld id="{82F89014-7F8D-47C1-8D79-17A715C9D2BB}" type="slidenum">
              <a:rPr lang="nl-NL" smtClean="0"/>
              <a:pPr/>
              <a:t>6</a:t>
            </a:fld>
            <a:endParaRPr lang="nl-NL" dirty="0"/>
          </a:p>
        </p:txBody>
      </p:sp>
      <p:sp>
        <p:nvSpPr>
          <p:cNvPr id="3" name="TextBox 2">
            <a:extLst>
              <a:ext uri="{FF2B5EF4-FFF2-40B4-BE49-F238E27FC236}">
                <a16:creationId xmlns:a16="http://schemas.microsoft.com/office/drawing/2014/main" id="{087AD674-246A-B240-B3A0-F3916CA1CC58}"/>
              </a:ext>
            </a:extLst>
          </p:cNvPr>
          <p:cNvSpPr txBox="1"/>
          <p:nvPr/>
        </p:nvSpPr>
        <p:spPr>
          <a:xfrm>
            <a:off x="3235569" y="6096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8669E981-24CF-47E7-842B-001286FCB209}"/>
              </a:ext>
            </a:extLst>
          </p:cNvPr>
          <p:cNvPicPr>
            <a:picLocks noChangeAspect="1"/>
          </p:cNvPicPr>
          <p:nvPr/>
        </p:nvPicPr>
        <p:blipFill>
          <a:blip r:embed="rId2"/>
          <a:stretch>
            <a:fillRect/>
          </a:stretch>
        </p:blipFill>
        <p:spPr>
          <a:xfrm>
            <a:off x="1238952" y="3142657"/>
            <a:ext cx="6666094" cy="1862471"/>
          </a:xfrm>
          <a:prstGeom prst="rect">
            <a:avLst/>
          </a:prstGeom>
        </p:spPr>
      </p:pic>
    </p:spTree>
    <p:extLst>
      <p:ext uri="{BB962C8B-B14F-4D97-AF65-F5344CB8AC3E}">
        <p14:creationId xmlns:p14="http://schemas.microsoft.com/office/powerpoint/2010/main" val="303952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How we work </a:t>
            </a:r>
            <a:r>
              <a:rPr lang="en-NL" dirty="0"/>
              <a:t>|</a:t>
            </a:r>
            <a:r>
              <a:rPr lang="en-NL" dirty="0">
                <a:solidFill>
                  <a:srgbClr val="FF6C00"/>
                </a:solidFill>
              </a:rPr>
              <a:t> Our Board</a:t>
            </a:r>
            <a:endParaRPr lang="en-US" dirty="0">
              <a:solidFill>
                <a:srgbClr val="FF6C00"/>
              </a:solidFill>
            </a:endParaRPr>
          </a:p>
        </p:txBody>
      </p:sp>
      <p:sp>
        <p:nvSpPr>
          <p:cNvPr id="19" name="Text Placeholder 18"/>
          <p:cNvSpPr>
            <a:spLocks noGrp="1"/>
          </p:cNvSpPr>
          <p:nvPr>
            <p:ph type="body" sz="quarter" idx="13"/>
          </p:nvPr>
        </p:nvSpPr>
        <p:spPr/>
        <p:txBody>
          <a:bodyPr>
            <a:normAutofit/>
          </a:bodyPr>
          <a:lstStyle/>
          <a:p>
            <a:r>
              <a:rPr lang="en-GB" dirty="0"/>
              <a:t>The Elsevier Foundation is governed by its </a:t>
            </a:r>
            <a:r>
              <a:rPr lang="en-GB" dirty="0">
                <a:solidFill>
                  <a:schemeClr val="accent1"/>
                </a:solidFill>
                <a:hlinkClick r:id="rId2">
                  <a:extLst>
                    <a:ext uri="{A12FA001-AC4F-418D-AE19-62706E023703}">
                      <ahyp:hlinkClr xmlns:ahyp="http://schemas.microsoft.com/office/drawing/2018/hyperlinkcolor" val="tx"/>
                    </a:ext>
                  </a:extLst>
                </a:hlinkClick>
              </a:rPr>
              <a:t>Board</a:t>
            </a:r>
            <a:r>
              <a:rPr lang="en-GB" dirty="0"/>
              <a:t> which is comprised of 5 external and 6 internal (or ex-officio) members representing Elsevier – the company and funding partner. Members serve 3-year renewable terms. </a:t>
            </a:r>
            <a:br>
              <a:rPr lang="en-GB" dirty="0"/>
            </a:br>
            <a:endParaRPr lang="en-GB" dirty="0"/>
          </a:p>
          <a:p>
            <a:r>
              <a:rPr lang="en-GB" dirty="0"/>
              <a:t>The Elsevier Foundation Board meets biannually to provide strategic guidance for the Foundation’s programming and governance. Throughout the year, Board members also provide expertise and advice around new partnership development opportunities. </a:t>
            </a:r>
            <a:br>
              <a:rPr lang="en-GB" dirty="0"/>
            </a:br>
            <a:endParaRPr lang="en-GB" dirty="0"/>
          </a:p>
          <a:p>
            <a:r>
              <a:rPr lang="en-GB" dirty="0"/>
              <a:t>In addition, the Foundation team also regularly draws on the technical insights of a number of Elsevier advisors on areas such as data science, health informatics, nursing education and inclusion and diversity.</a:t>
            </a:r>
          </a:p>
        </p:txBody>
      </p:sp>
      <p:sp>
        <p:nvSpPr>
          <p:cNvPr id="2" name="Slide Number Placeholder 1">
            <a:extLst>
              <a:ext uri="{FF2B5EF4-FFF2-40B4-BE49-F238E27FC236}">
                <a16:creationId xmlns:a16="http://schemas.microsoft.com/office/drawing/2014/main" id="{D030718C-8CC6-4FC5-AE00-827EAD3B2E6A}"/>
              </a:ext>
            </a:extLst>
          </p:cNvPr>
          <p:cNvSpPr>
            <a:spLocks noGrp="1"/>
          </p:cNvSpPr>
          <p:nvPr>
            <p:ph type="sldNum" sz="quarter" idx="16"/>
          </p:nvPr>
        </p:nvSpPr>
        <p:spPr/>
        <p:txBody>
          <a:bodyPr/>
          <a:lstStyle/>
          <a:p>
            <a:fld id="{82F89014-7F8D-47C1-8D79-17A715C9D2BB}" type="slidenum">
              <a:rPr lang="nl-NL" smtClean="0"/>
              <a:pPr/>
              <a:t>7</a:t>
            </a:fld>
            <a:endParaRPr lang="nl-NL" dirty="0"/>
          </a:p>
        </p:txBody>
      </p:sp>
    </p:spTree>
    <p:extLst>
      <p:ext uri="{BB962C8B-B14F-4D97-AF65-F5344CB8AC3E}">
        <p14:creationId xmlns:p14="http://schemas.microsoft.com/office/powerpoint/2010/main" val="274452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A6D565-2A40-43E3-B871-21A2B60D369F}"/>
              </a:ext>
            </a:extLst>
          </p:cNvPr>
          <p:cNvSpPr>
            <a:spLocks noGrp="1"/>
          </p:cNvSpPr>
          <p:nvPr>
            <p:ph type="body" sz="quarter" idx="15"/>
          </p:nvPr>
        </p:nvSpPr>
        <p:spPr>
          <a:xfrm>
            <a:off x="576263" y="420446"/>
            <a:ext cx="7991474" cy="1565274"/>
          </a:xfrm>
        </p:spPr>
        <p:txBody>
          <a:bodyPr/>
          <a:lstStyle/>
          <a:p>
            <a:r>
              <a:rPr lang="en-GB" dirty="0">
                <a:solidFill>
                  <a:schemeClr val="tx1"/>
                </a:solidFill>
              </a:rPr>
              <a:t>Inclusive Research</a:t>
            </a:r>
          </a:p>
        </p:txBody>
      </p:sp>
      <p:sp>
        <p:nvSpPr>
          <p:cNvPr id="3" name="TextBox 2">
            <a:extLst>
              <a:ext uri="{FF2B5EF4-FFF2-40B4-BE49-F238E27FC236}">
                <a16:creationId xmlns:a16="http://schemas.microsoft.com/office/drawing/2014/main" id="{85D6080C-DD4C-2D8C-C8BD-177D491A983A}"/>
              </a:ext>
            </a:extLst>
          </p:cNvPr>
          <p:cNvSpPr txBox="1"/>
          <p:nvPr/>
        </p:nvSpPr>
        <p:spPr>
          <a:xfrm>
            <a:off x="430078" y="2363952"/>
            <a:ext cx="8283844" cy="1477328"/>
          </a:xfrm>
          <a:prstGeom prst="rect">
            <a:avLst/>
          </a:prstGeom>
          <a:noFill/>
        </p:spPr>
        <p:txBody>
          <a:bodyPr wrap="square">
            <a:spAutoFit/>
          </a:bodyPr>
          <a:lstStyle/>
          <a:p>
            <a:pPr algn="ctr"/>
            <a:r>
              <a:rPr lang="en-US" i="0" dirty="0">
                <a:effectLst/>
                <a:latin typeface="NexusSans"/>
              </a:rPr>
              <a:t>The future of science requires a robust and diverse workforce drawn from all corners of society. Our partnerships support equity in research across gender, race &amp; ethnicity, and the global South.</a:t>
            </a:r>
          </a:p>
          <a:p>
            <a:pPr algn="ctr"/>
            <a:endParaRPr lang="en-US" dirty="0">
              <a:latin typeface="NexusSans"/>
            </a:endParaRPr>
          </a:p>
          <a:p>
            <a:pPr algn="ctr"/>
            <a:r>
              <a:rPr lang="en-US" i="1" dirty="0">
                <a:solidFill>
                  <a:schemeClr val="accent2"/>
                </a:solidFill>
                <a:latin typeface="NexusSans"/>
              </a:rPr>
              <a:t>Click on the pictures in the next slides to know more about each program</a:t>
            </a:r>
            <a:endParaRPr lang="en-US" i="1" dirty="0">
              <a:solidFill>
                <a:schemeClr val="accent2"/>
              </a:solidFill>
              <a:effectLst/>
              <a:latin typeface="NexusSans"/>
            </a:endParaRPr>
          </a:p>
        </p:txBody>
      </p:sp>
    </p:spTree>
    <p:extLst>
      <p:ext uri="{BB962C8B-B14F-4D97-AF65-F5344CB8AC3E}">
        <p14:creationId xmlns:p14="http://schemas.microsoft.com/office/powerpoint/2010/main" val="201284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Partnerships </a:t>
            </a:r>
            <a:r>
              <a:rPr lang="en-NL" dirty="0"/>
              <a:t>|</a:t>
            </a:r>
            <a:r>
              <a:rPr lang="en-NL" dirty="0">
                <a:solidFill>
                  <a:srgbClr val="FF6C00"/>
                </a:solidFill>
              </a:rPr>
              <a:t> Women in Science Awards</a:t>
            </a:r>
            <a:endParaRPr lang="en-US" dirty="0">
              <a:solidFill>
                <a:srgbClr val="FF6C00"/>
              </a:solidFill>
            </a:endParaRPr>
          </a:p>
        </p:txBody>
      </p:sp>
      <p:sp>
        <p:nvSpPr>
          <p:cNvPr id="2" name="Slide Number Placeholder 1">
            <a:extLst>
              <a:ext uri="{FF2B5EF4-FFF2-40B4-BE49-F238E27FC236}">
                <a16:creationId xmlns:a16="http://schemas.microsoft.com/office/drawing/2014/main" id="{D030718C-8CC6-4FC5-AE00-827EAD3B2E6A}"/>
              </a:ext>
            </a:extLst>
          </p:cNvPr>
          <p:cNvSpPr>
            <a:spLocks noGrp="1"/>
          </p:cNvSpPr>
          <p:nvPr>
            <p:ph type="sldNum" sz="quarter" idx="16"/>
          </p:nvPr>
        </p:nvSpPr>
        <p:spPr/>
        <p:txBody>
          <a:bodyPr/>
          <a:lstStyle/>
          <a:p>
            <a:fld id="{82F89014-7F8D-47C1-8D79-17A715C9D2BB}" type="slidenum">
              <a:rPr lang="nl-NL" smtClean="0"/>
              <a:pPr/>
              <a:t>9</a:t>
            </a:fld>
            <a:endParaRPr lang="nl-NL" dirty="0"/>
          </a:p>
        </p:txBody>
      </p:sp>
      <p:sp>
        <p:nvSpPr>
          <p:cNvPr id="4" name="Text Placeholder 3">
            <a:extLst>
              <a:ext uri="{FF2B5EF4-FFF2-40B4-BE49-F238E27FC236}">
                <a16:creationId xmlns:a16="http://schemas.microsoft.com/office/drawing/2014/main" id="{0F404F5B-2C44-354C-9665-5EB894406BCE}"/>
              </a:ext>
            </a:extLst>
          </p:cNvPr>
          <p:cNvSpPr>
            <a:spLocks noGrp="1"/>
          </p:cNvSpPr>
          <p:nvPr>
            <p:ph type="body" sz="quarter" idx="13"/>
          </p:nvPr>
        </p:nvSpPr>
        <p:spPr>
          <a:xfrm>
            <a:off x="6551629" y="835025"/>
            <a:ext cx="2441542" cy="4057486"/>
          </a:xfrm>
        </p:spPr>
        <p:txBody>
          <a:bodyPr>
            <a:normAutofit/>
          </a:bodyPr>
          <a:lstStyle/>
          <a:p>
            <a:r>
              <a:rPr lang="en-US" sz="1400" dirty="0"/>
              <a:t>Since 2013, helping elevate the careers of women researchers in low- and middle-income countries.</a:t>
            </a:r>
          </a:p>
          <a:p>
            <a:r>
              <a:rPr lang="en-US" sz="1400" dirty="0"/>
              <a:t>In 2024, contributions to </a:t>
            </a:r>
            <a:r>
              <a:rPr lang="en-US" sz="1400" dirty="0">
                <a:solidFill>
                  <a:schemeClr val="accent1"/>
                </a:solidFill>
                <a:hlinkClick r:id="rId3">
                  <a:extLst>
                    <a:ext uri="{A12FA001-AC4F-418D-AE19-62706E023703}">
                      <ahyp:hlinkClr xmlns:ahyp="http://schemas.microsoft.com/office/drawing/2018/hyperlinkcolor" val="tx"/>
                    </a:ext>
                  </a:extLst>
                </a:hlinkClick>
              </a:rPr>
              <a:t>research that tackles water security</a:t>
            </a:r>
            <a:r>
              <a:rPr lang="en-US" sz="1400" dirty="0"/>
              <a:t>.</a:t>
            </a:r>
          </a:p>
          <a:p>
            <a:r>
              <a:rPr lang="en-US" sz="1400" dirty="0"/>
              <a:t>The prize also acknowledges the scientists’ commitment to leadership, mentoring and engagement within their communities.</a:t>
            </a:r>
          </a:p>
          <a:p>
            <a:r>
              <a:rPr lang="en-US" sz="1400" dirty="0"/>
              <a:t>Increases the researchers’ international visibility and networks.</a:t>
            </a:r>
          </a:p>
        </p:txBody>
      </p:sp>
      <p:pic>
        <p:nvPicPr>
          <p:cNvPr id="6" name="Picture 5" descr="A group of people holding trophies&#10;&#10;Description automatically generated with medium confidence">
            <a:extLst>
              <a:ext uri="{FF2B5EF4-FFF2-40B4-BE49-F238E27FC236}">
                <a16:creationId xmlns:a16="http://schemas.microsoft.com/office/drawing/2014/main" id="{1EB9DBBC-D27A-0345-B4C2-EC1D4240BA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262" y="835025"/>
            <a:ext cx="5769204" cy="2755545"/>
          </a:xfrm>
          <a:prstGeom prst="rect">
            <a:avLst/>
          </a:prstGeom>
        </p:spPr>
      </p:pic>
      <p:pic>
        <p:nvPicPr>
          <p:cNvPr id="2050" name="Picture 2">
            <a:extLst>
              <a:ext uri="{FF2B5EF4-FFF2-40B4-BE49-F238E27FC236}">
                <a16:creationId xmlns:a16="http://schemas.microsoft.com/office/drawing/2014/main" id="{C9DF656C-25F8-C447-8FF0-C4EA905993B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7165" y="3224733"/>
            <a:ext cx="3232167" cy="181809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8" descr="A group of people posing for a photo&#10;&#10;Description automatically generated with medium confidence">
            <a:extLst>
              <a:ext uri="{FF2B5EF4-FFF2-40B4-BE49-F238E27FC236}">
                <a16:creationId xmlns:a16="http://schemas.microsoft.com/office/drawing/2014/main" id="{7DA67651-0F92-3149-AF37-52FCD529C9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22717" y="3242996"/>
            <a:ext cx="2952864" cy="1660986"/>
          </a:xfrm>
          <a:prstGeom prst="rect">
            <a:avLst/>
          </a:prstGeom>
          <a:ln>
            <a:solidFill>
              <a:schemeClr val="bg1"/>
            </a:solidFill>
          </a:ln>
        </p:spPr>
      </p:pic>
    </p:spTree>
    <p:extLst>
      <p:ext uri="{BB962C8B-B14F-4D97-AF65-F5344CB8AC3E}">
        <p14:creationId xmlns:p14="http://schemas.microsoft.com/office/powerpoint/2010/main" val="76667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IAAAAAAAAAAwAAAAMAAAAA/////wQASwwAAAAAAAAAAAAAIAD///////////////8AAAD///////////////8DAAAAAwD///////////////////////////////////////////////////////////////////////////////////////////////////////////////////////////////////////////////////////////////////////////////////////////////////////////////////////////////////////////////////////////////////////////////////////////////////////////////////////////////////////////////////////////////////////////////////////////////////////////////////////////////////////////////////////////////////////////////////////////////////////////////8BACAA////////////////AAAO////////AwAAAAIA////////////////////////////////////////////////////////////////////////////////////////////////////////////////////////////////////////////////////////////////////////////////////////////////////////////////////////////////////////////////////////////////////////////////////////////////////////////////////////////////////////////////////////////////////////////////////////////////////////////////////////////////////////////////////////////////////////////////////////////////////////////////////////AgABAP///////wQAAAACABAACyJ0heV53PlGtRYX1JzAFO0FAAAAAAADAAAAAwADAAAAAQADAAEA////////BAAAAAMAEAALm6GqAtnBEU68A6dwI+nKEA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AMAAAAAAAAAAAAACAB////////////////AAAA////////////////BAAAAAMA////////BAAAAAIA////////////////////////////////////////////////////////////////////////////////////////////////////////////////////////////////////////////////////////////////////////////////////////////////////////////////////////////////////////////////////////////////////////////////////////////////////////////////////////////////////////////////////////////////////////////////////////////////////////////////////////////////////////////////////////////////////////////////////////////////AQAgAf///////////////wAADv///////wQAAAACAP///////////////////////////////////////////////////////////////////////////////////////////////////////////////////////////////////////////////////////////////////////////////////////////////////////////////////////////////////////////////////////////////////////////////////////////////////////////////////////////////////////////////////////////////////////////////////////////////////////////////////////////////////////////////////////////////////////////////////////////////////////////////////////wIAAgEDAAAAAgD///////8aAAZMaW5rZWRTaGFwZXNEYXRhUHJvcGVydHlfMAUAAAAAAAQAAAADAAQAAAABAAQAAAAAAP///////w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CJ0heV53PlGtRYX1JzAFO0DRGF0YQAbAAAABExpbmtlZFNoYXBlRGF0YQAFAAAAAAACTmFtZQAZAAAATGlua2VkU2hhcGVzRGF0YVByb3BlcnR5ABBWZXJzaW9uAAAAAAAJTGFzdFdyaXRlAMzT+5l6AQAAAAEA/////50AnQAAAAVfaWQAEAAAAASboaoC2cERTrwDp3Aj6coQA0RhdGEAKgAAAAhQcmVzZW50YXRpb25TY2FubmVkRm9yTGlua2VkU2hhcGVzAAEAAk5hbWUAJAAAAExpbmtlZFNoYXBlUHJlc2VudGF0aW9uU2V0dGluZ3NEYXRhABBWZXJzaW9uAAAAAAAJTGFzdFdyaXRlAN/T+5l6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 name="COAUTHORING_SESSION_ID" val="b566149e-3710-4e24-8c13-ab592f63e281"/>
  <p:tag name="UNDO_REDO_REVISION" val="91"/>
  <p:tag name="MIO_PRESENTATION_LANGUAGE" val="2057"/>
</p:tagLst>
</file>

<file path=ppt/tags/tag2.xml><?xml version="1.0" encoding="utf-8"?>
<p:tagLst xmlns:a="http://schemas.openxmlformats.org/drawingml/2006/main" xmlns:r="http://schemas.openxmlformats.org/officeDocument/2006/relationships" xmlns:p="http://schemas.openxmlformats.org/presentationml/2006/main">
  <p:tag name="MIO_GUID" val="2b084e45-ccc3-4262-bf8c-b742a359eabb"/>
  <p:tag name="MIO_EKGUID" val="cfaf3cff-bf62-4861-b767-63f75f593991"/>
  <p:tag name="MIO_UPDATE" val="True"/>
  <p:tag name="MIO_VERSION" val="28.04.2021 08:59:59"/>
  <p:tag name="MIO_DBID" val="0F45B44C-9BC7-4D85-81C4-7155EE70A7B9"/>
  <p:tag name="MIO_LASTDOWNLOADED" val="04.05.2021 19:43:54.913"/>
  <p:tag name="MIO_OBJECTNAME" val="PRODUCT ROADMAP (2)"/>
  <p:tag name="MIO_LASTEDITORNAME" val="Melissa Usseni"/>
</p:tagLst>
</file>

<file path=ppt/theme/theme1.xml><?xml version="1.0" encoding="utf-8"?>
<a:theme xmlns:a="http://schemas.openxmlformats.org/drawingml/2006/main" name="Elsevier light">
  <a:themeElements>
    <a:clrScheme name="Elsevier2_0">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7.potx" id="{AF2D5527-4BFB-49CD-803D-AE8A4C564A4D}" vid="{F7D232A5-E476-470D-8B9F-7DF57FFBA801}"/>
    </a:ext>
  </a:extLst>
</a:theme>
</file>

<file path=ppt/theme/theme2.xml><?xml version="1.0" encoding="utf-8"?>
<a:theme xmlns:a="http://schemas.openxmlformats.org/drawingml/2006/main" name="Elsevier light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7.potx" id="{AF2D5527-4BFB-49CD-803D-AE8A4C564A4D}" vid="{F0BD70AD-5EFD-46BE-B9CF-4081C5AD7863}"/>
    </a:ext>
  </a:extLst>
</a:theme>
</file>

<file path=ppt/theme/theme3.xml><?xml version="1.0" encoding="utf-8"?>
<a:theme xmlns:a="http://schemas.openxmlformats.org/drawingml/2006/main" name="Elsevier dark">
  <a:themeElements>
    <a:clrScheme name="Elsevier_2.0_Dark">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7.potx" id="{AF2D5527-4BFB-49CD-803D-AE8A4C564A4D}" vid="{91A861E9-5B38-4BD0-B058-E89188F8319A}"/>
    </a:ext>
  </a:extLst>
</a:theme>
</file>

<file path=ppt/theme/theme4.xml><?xml version="1.0" encoding="utf-8"?>
<a:theme xmlns:a="http://schemas.openxmlformats.org/drawingml/2006/main" name="Elsevier dark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7.potx" id="{AF2D5527-4BFB-49CD-803D-AE8A4C564A4D}" vid="{A827AD72-1E3C-496B-A642-4C319537B57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06d9e2d-09bc-4673-aeb0-53f4f4863993" xsi:nil="true"/>
    <Notes xmlns="4fcd313d-a544-4b2f-913a-0bcc67023cb0" xsi:nil="true"/>
    <lcf76f155ced4ddcb4097134ff3c332f xmlns="4fcd313d-a544-4b2f-913a-0bcc67023cb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731EECA60A2749B714CF6889065155" ma:contentTypeVersion="18" ma:contentTypeDescription="Create a new document." ma:contentTypeScope="" ma:versionID="e3473740d6cf66c513dd2acacdfd86cd">
  <xsd:schema xmlns:xsd="http://www.w3.org/2001/XMLSchema" xmlns:xs="http://www.w3.org/2001/XMLSchema" xmlns:p="http://schemas.microsoft.com/office/2006/metadata/properties" xmlns:ns2="4fcd313d-a544-4b2f-913a-0bcc67023cb0" xmlns:ns3="d06d9e2d-09bc-4673-aeb0-53f4f4863993" targetNamespace="http://schemas.microsoft.com/office/2006/metadata/properties" ma:root="true" ma:fieldsID="73485da9c36eb07b82961b00174ef086" ns2:_="" ns3:_="">
    <xsd:import namespace="4fcd313d-a544-4b2f-913a-0bcc67023cb0"/>
    <xsd:import namespace="d06d9e2d-09bc-4673-aeb0-53f4f48639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Notes"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d313d-a544-4b2f-913a-0bcc67023c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Notes" ma:index="13" nillable="true" ma:displayName="Notes" ma:format="Dropdown" ma:internalName="Notes">
      <xsd:simpleType>
        <xsd:restriction base="dms:Text">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763e4d-7885-4cd8-8534-835ebc0ece8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6d9e2d-09bc-4673-aeb0-53f4f486399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f39cd6e-f843-4e7e-b92d-db59b4714ab8}" ma:internalName="TaxCatchAll" ma:showField="CatchAllData" ma:web="d06d9e2d-09bc-4673-aeb0-53f4f48639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19F0A6-9C74-4FCC-910C-B4046FFCF47E}">
  <ds:schemaRefs>
    <ds:schemaRef ds:uri="http://schemas.microsoft.com/office/2006/metadata/properties"/>
    <ds:schemaRef ds:uri="http://schemas.microsoft.com/office/infopath/2007/PartnerControls"/>
    <ds:schemaRef ds:uri="d06d9e2d-09bc-4673-aeb0-53f4f4863993"/>
    <ds:schemaRef ds:uri="4fcd313d-a544-4b2f-913a-0bcc67023cb0"/>
  </ds:schemaRefs>
</ds:datastoreItem>
</file>

<file path=customXml/itemProps2.xml><?xml version="1.0" encoding="utf-8"?>
<ds:datastoreItem xmlns:ds="http://schemas.openxmlformats.org/officeDocument/2006/customXml" ds:itemID="{D444F405-DFF9-492B-AF48-24E51833E7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d313d-a544-4b2f-913a-0bcc67023cb0"/>
    <ds:schemaRef ds:uri="d06d9e2d-09bc-4673-aeb0-53f4f4863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62BA33-E69F-4A7C-B015-8281AE6943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Elsevier light</Template>
  <TotalTime>879</TotalTime>
  <Words>964</Words>
  <Application>Microsoft Macintosh PowerPoint</Application>
  <PresentationFormat>On-screen Show (16:9)</PresentationFormat>
  <Paragraphs>110</Paragraphs>
  <Slides>21</Slides>
  <Notes>13</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21</vt:i4>
      </vt:variant>
    </vt:vector>
  </HeadingPairs>
  <TitlesOfParts>
    <vt:vector size="28" baseType="lpstr">
      <vt:lpstr>Arial</vt:lpstr>
      <vt:lpstr>Courier New</vt:lpstr>
      <vt:lpstr>NexusSans</vt:lpstr>
      <vt:lpstr>Elsevier light</vt:lpstr>
      <vt:lpstr>Elsevier light - Charts and Data</vt:lpstr>
      <vt:lpstr>Elsevier dark</vt:lpstr>
      <vt:lpstr>Elsevier dark - Charts and Data</vt:lpstr>
      <vt:lpstr>The Elsevier Foundation</vt:lpstr>
      <vt:lpstr>Who we are</vt:lpstr>
      <vt:lpstr>Who we are | Our history</vt:lpstr>
      <vt:lpstr>What we do | Our impact</vt:lpstr>
      <vt:lpstr>What we do | Our programs</vt:lpstr>
      <vt:lpstr>How we work | Our team</vt:lpstr>
      <vt:lpstr>How we work | Our Board</vt:lpstr>
      <vt:lpstr>PowerPoint Presentation</vt:lpstr>
      <vt:lpstr>Partnerships | Women in Science Awards</vt:lpstr>
      <vt:lpstr>Partnerships | Chemistry for Climate Action Challenge</vt:lpstr>
      <vt:lpstr>Partnerships | Prizes for underserved researchers in the US</vt:lpstr>
      <vt:lpstr>Partnerships | Supporting early-career researchers (1)</vt:lpstr>
      <vt:lpstr>Partnerships | Supporting early-career researchers (2)</vt:lpstr>
      <vt:lpstr>Partnerships | Research in the global South</vt:lpstr>
      <vt:lpstr>PowerPoint Presentation</vt:lpstr>
      <vt:lpstr>Partnerships | Health emergencies and capacity building</vt:lpstr>
      <vt:lpstr>Partnerships | Health equity in the United States</vt:lpstr>
      <vt:lpstr>PowerPoint Presentation</vt:lpstr>
      <vt:lpstr>CSR at Elsevier</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Elsevier Foundation</dc:title>
  <dc:creator>Francescon, Domiziana (ELS-AMS)</dc:creator>
  <cp:lastModifiedBy>Francescon, Domiziana (ELS-AMS)</cp:lastModifiedBy>
  <cp:revision>19</cp:revision>
  <cp:lastPrinted>2018-07-23T12:36:44Z</cp:lastPrinted>
  <dcterms:created xsi:type="dcterms:W3CDTF">2021-11-19T11:07:41Z</dcterms:created>
  <dcterms:modified xsi:type="dcterms:W3CDTF">2024-04-13T10:09:40Z</dcterms:modified>
  <cp:version>1.0.0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dEntity">
    <vt:lpwstr>Templates</vt:lpwstr>
  </property>
  <property fmtid="{D5CDD505-2E9C-101B-9397-08002B2CF9AE}" pid="3" name="MSIP_Label_549ac42a-3eb4-4074-b885-aea26bd6241e_Enabled">
    <vt:lpwstr>true</vt:lpwstr>
  </property>
  <property fmtid="{D5CDD505-2E9C-101B-9397-08002B2CF9AE}" pid="4" name="MSIP_Label_549ac42a-3eb4-4074-b885-aea26bd6241e_SetDate">
    <vt:lpwstr>2021-11-19T11:07:41Z</vt:lpwstr>
  </property>
  <property fmtid="{D5CDD505-2E9C-101B-9397-08002B2CF9AE}" pid="5" name="MSIP_Label_549ac42a-3eb4-4074-b885-aea26bd6241e_Method">
    <vt:lpwstr>Standard</vt:lpwstr>
  </property>
  <property fmtid="{D5CDD505-2E9C-101B-9397-08002B2CF9AE}" pid="6" name="MSIP_Label_549ac42a-3eb4-4074-b885-aea26bd6241e_Name">
    <vt:lpwstr>General Business</vt:lpwstr>
  </property>
  <property fmtid="{D5CDD505-2E9C-101B-9397-08002B2CF9AE}" pid="7" name="MSIP_Label_549ac42a-3eb4-4074-b885-aea26bd6241e_SiteId">
    <vt:lpwstr>9274ee3f-9425-4109-a27f-9fb15c10675d</vt:lpwstr>
  </property>
  <property fmtid="{D5CDD505-2E9C-101B-9397-08002B2CF9AE}" pid="8" name="MSIP_Label_549ac42a-3eb4-4074-b885-aea26bd6241e_ActionId">
    <vt:lpwstr>112b5535-3e00-444c-a432-2bc8bd8c04aa</vt:lpwstr>
  </property>
  <property fmtid="{D5CDD505-2E9C-101B-9397-08002B2CF9AE}" pid="9" name="MSIP_Label_549ac42a-3eb4-4074-b885-aea26bd6241e_ContentBits">
    <vt:lpwstr>0</vt:lpwstr>
  </property>
  <property fmtid="{D5CDD505-2E9C-101B-9397-08002B2CF9AE}" pid="10" name="ContentTypeId">
    <vt:lpwstr>0x01010081731EECA60A2749B714CF6889065155</vt:lpwstr>
  </property>
</Properties>
</file>